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75" r:id="rId12"/>
    <p:sldId id="267" r:id="rId13"/>
    <p:sldId id="271" r:id="rId14"/>
    <p:sldId id="272" r:id="rId15"/>
    <p:sldId id="273" r:id="rId16"/>
    <p:sldId id="274" r:id="rId17"/>
    <p:sldId id="268" r:id="rId18"/>
    <p:sldId id="269" r:id="rId19"/>
    <p:sldId id="270" r:id="rId20"/>
  </p:sldIdLst>
  <p:sldSz cx="12192000" cy="6858000"/>
  <p:notesSz cx="6858000" cy="9144000"/>
  <p:embeddedFontLst>
    <p:embeddedFont>
      <p:font typeface="AppleSDGothicNeoB00" panose="02000503000000000000" pitchFamily="2" charset="-127"/>
      <p:regular r:id="rId21"/>
    </p:embeddedFont>
    <p:embeddedFont>
      <p:font typeface="AppleSDGothicNeoEB00" panose="02000503000000000000" pitchFamily="2" charset="-127"/>
      <p:regular r:id="rId22"/>
    </p:embeddedFont>
    <p:embeddedFont>
      <p:font typeface="AppleSDGothicNeoH00" panose="02000503000000000000" pitchFamily="2" charset="-127"/>
      <p:regular r:id="rId23"/>
    </p:embeddedFont>
    <p:embeddedFont>
      <p:font typeface="AppleSDGothicNeoM00" panose="02000503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8BB8E1"/>
    <a:srgbClr val="84B4E0"/>
    <a:srgbClr val="E2F0D9"/>
    <a:srgbClr val="A6A6A6"/>
    <a:srgbClr val="2E75B6"/>
    <a:srgbClr val="1F4E79"/>
    <a:srgbClr val="3A136D"/>
    <a:srgbClr val="E9EBF5"/>
    <a:srgbClr val="60C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3184F-EF32-486E-BE12-96A05F768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ABB06A-5F6C-4AB3-9BC6-EEF8A9E97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EB37F-5219-459B-86D0-772D211F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104BF-9A74-4076-BFE1-EC778CBF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87086-D89C-4748-9622-3292DC71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46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ED583-7751-4F2C-9717-C9FC72E5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E21470-ADC4-49A5-AAE8-E8280AD11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949DC-E222-4744-AAE7-CA7DCBA3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11FD-D8CE-4B76-9059-3E1E1C5C8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2E830-1F44-417F-B098-B10208FA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91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6B9549-A1F0-4033-97C1-1F81566C5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0FCAAC-C23A-4469-95E4-0359B2ADB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F478B-5E5B-4E60-BC76-8A238E33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7D8C4-C850-49A3-85DC-D2B2D3BD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192CA8-AF99-4157-A163-3F50CC39E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6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F821F-5E23-4FA3-8648-53426746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19F98-1E63-47AD-BA4E-1C7BA41B5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8B344-2339-4FFA-AF56-F1EBD595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14BF8-490A-4263-A928-97B4C2237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B753C7-ABD1-4B8C-A1F8-5246516F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85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294E9-D1F3-41D4-A0A8-79418783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F43206-0322-4A46-A434-9EBA5C9EF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DF59CD-4FA8-49E9-8F83-263BD356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00AA9-C5CB-4D24-AC9C-F8A2A281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DCCFF1-AEDC-44D6-B614-2A2DFCA91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70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FEDEE-15DE-4006-BD3F-556FB73E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38819-9D6A-4822-85ED-6D9110251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AE2E02-94FE-40CD-A594-EE172D08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194F79-8C43-4F78-9966-0E0F5473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8C7D82-275A-4626-AC73-8086AF3F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79499-2313-4446-80A3-58328DE6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8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13E0B-5FB9-471C-B7C2-4DA1F8465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DEBF86-7336-48D0-8496-7041DBB1F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0273EE-7422-4A8E-AE5E-469F389C0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4BF488-ACCA-48BB-AFB9-3E39212D9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04B2FBC-A32D-48A9-85E8-B041B1767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F637A2-4A98-40F6-BB3E-76A7ED74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8E0E93F-EE49-4B72-AB89-36391103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89D675-F4F0-4D7F-A65E-486E9BD9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61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AB328-952A-4559-B3E1-6CE0DA4F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FF8D8F-8538-4D0C-A81F-9E717EB5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5657AC-C04E-45C5-BE14-8D55D673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9B19F4-BE06-4D56-AC39-67C7D575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07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84AB08-1185-4BBE-AB3A-86DE4C1E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7BE03A-D946-4559-8418-55FDEDA4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4C17F3-537A-4D65-8812-A60C5E5C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3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57B17-121E-40CA-82E6-211104CC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4E616-0766-4EBE-9CE3-3C42CDF10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E69E2-8D03-4A5D-8CD0-E9D2966C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4239A-3BD6-464B-BFD8-0DA0D215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76723-144C-4761-A58A-23767E0F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DE08A-A9A4-485D-B1D9-B16A1524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8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B5332-43BA-49D6-B240-A4E51AD2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D7C78A-8085-4131-9DAC-F11F8F34F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15824-D17E-40EE-B960-E3E62FFF6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28D2DA-42E4-46C4-94AA-9F68DD8A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61061A-C916-4E53-8486-04AF51B1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C002AF-1334-4017-BFC4-50FCA7A34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69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81233B-6E41-437D-B06D-42EBF239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4C9ED-6E40-435A-8DD9-7DCE1AC74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E37EA-9415-48F4-A722-F639FCF3C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80B13-430B-40E6-B79C-1C54EDB35E28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A0462-8BE0-4ECA-BFA6-B59846156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BCA66-307E-47BD-8F95-BE8E62F88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CAEB-A998-49E4-B57C-55AEE8E453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33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93DE6-ABFE-46F9-AC39-AB2FE5722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1056" y="1930171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Machine </a:t>
            </a:r>
            <a:r>
              <a:rPr lang="en-US" altLang="ko-KR" sz="4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Learning을</a:t>
            </a:r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이용한</a:t>
            </a:r>
            <a:b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</a:br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Personal color </a:t>
            </a:r>
            <a:r>
              <a:rPr lang="en-US" altLang="ko-KR" sz="4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진단과</a:t>
            </a:r>
            <a:b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</a:br>
            <a:r>
              <a:rPr lang="en-US" altLang="ko-KR" sz="4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제품</a:t>
            </a:r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추천</a:t>
            </a:r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 </a:t>
            </a:r>
            <a:r>
              <a:rPr lang="en-US" altLang="ko-KR" sz="48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어플리케이션</a:t>
            </a:r>
            <a:endParaRPr lang="ko-KR" altLang="en-US" sz="4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CAE112F0-E793-41BA-91C9-1E5D37B7D99B}"/>
              </a:ext>
            </a:extLst>
          </p:cNvPr>
          <p:cNvSpPr txBox="1"/>
          <p:nvPr/>
        </p:nvSpPr>
        <p:spPr>
          <a:xfrm>
            <a:off x="0" y="5939649"/>
            <a:ext cx="1219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B689004 </a:t>
            </a:r>
            <a:r>
              <a:rPr lang="en-US" sz="2000" dirty="0" err="1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권세호</a:t>
            </a:r>
            <a:r>
              <a:rPr lang="en-US" sz="2000" dirty="0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		B689008 </a:t>
            </a:r>
            <a:r>
              <a:rPr lang="en-US" sz="2000" dirty="0" err="1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김범준</a:t>
            </a:r>
            <a:r>
              <a:rPr lang="en-US" sz="2000" dirty="0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		</a:t>
            </a:r>
            <a:r>
              <a:rPr lang="en-US" altLang="ko-KR" sz="2000" dirty="0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 B689015 </a:t>
            </a:r>
            <a:r>
              <a:rPr lang="en-US" altLang="ko-KR" sz="2000" dirty="0" err="1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김정중</a:t>
            </a:r>
            <a:r>
              <a:rPr lang="en-US" altLang="ko-KR" sz="2000" dirty="0">
                <a:solidFill>
                  <a:srgbClr val="FFFFFF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THELuxGoB_U" pitchFamily="34" charset="0"/>
              </a:rPr>
              <a:t> 	B793005 강혜령</a:t>
            </a:r>
            <a:endParaRPr lang="en-US" sz="2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4236E1-73B9-4F11-998C-0473B309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64" y="799546"/>
            <a:ext cx="4867954" cy="46488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6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C7A866A-7FE7-4BD7-9D95-A67D0A7FBF3C}"/>
              </a:ext>
            </a:extLst>
          </p:cNvPr>
          <p:cNvSpPr/>
          <p:nvPr/>
        </p:nvSpPr>
        <p:spPr>
          <a:xfrm>
            <a:off x="429154" y="5174358"/>
            <a:ext cx="11333691" cy="459233"/>
          </a:xfrm>
          <a:prstGeom prst="rightArrow">
            <a:avLst>
              <a:gd name="adj1" fmla="val 50000"/>
              <a:gd name="adj2" fmla="val 1708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유저의 퍼스널 컬러 측정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EA9BA0-8991-414B-8D6B-63D700646166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09CBED-76BB-4657-8988-1338528B5970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D22A8-3166-414F-85AA-966553A3EB47}"/>
              </a:ext>
            </a:extLst>
          </p:cNvPr>
          <p:cNvSpPr/>
          <p:nvPr/>
        </p:nvSpPr>
        <p:spPr>
          <a:xfrm>
            <a:off x="11651298" y="6093461"/>
            <a:ext cx="268605" cy="240283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345FE-F3B8-4499-9BA9-6F7B7BEA82A2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5" name="Object 10">
            <a:extLst>
              <a:ext uri="{FF2B5EF4-FFF2-40B4-BE49-F238E27FC236}">
                <a16:creationId xmlns:a16="http://schemas.microsoft.com/office/drawing/2014/main" id="{C3BB125B-E971-4CCE-AF73-12A5223576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374" y="2048047"/>
            <a:ext cx="2328049" cy="2904061"/>
          </a:xfrm>
          <a:prstGeom prst="rect">
            <a:avLst/>
          </a:prstGeom>
        </p:spPr>
      </p:pic>
      <p:pic>
        <p:nvPicPr>
          <p:cNvPr id="24" name="Object 13">
            <a:extLst>
              <a:ext uri="{FF2B5EF4-FFF2-40B4-BE49-F238E27FC236}">
                <a16:creationId xmlns:a16="http://schemas.microsoft.com/office/drawing/2014/main" id="{A8455293-1E70-49A1-864C-E76EE44D3D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72" t="49527" r="58397" b="6200"/>
          <a:stretch/>
        </p:blipFill>
        <p:spPr>
          <a:xfrm>
            <a:off x="5280089" y="3472656"/>
            <a:ext cx="1401586" cy="1479452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57A923BD-7E16-4F63-B9B7-7D6EA98699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4708" t="3392" r="4274" b="50000"/>
          <a:stretch/>
        </p:blipFill>
        <p:spPr>
          <a:xfrm>
            <a:off x="3319776" y="3472656"/>
            <a:ext cx="1330960" cy="1479452"/>
          </a:xfrm>
          <a:prstGeom prst="rect">
            <a:avLst/>
          </a:prstGeom>
        </p:spPr>
      </p:pic>
      <p:pic>
        <p:nvPicPr>
          <p:cNvPr id="27" name="Object 13">
            <a:extLst>
              <a:ext uri="{FF2B5EF4-FFF2-40B4-BE49-F238E27FC236}">
                <a16:creationId xmlns:a16="http://schemas.microsoft.com/office/drawing/2014/main" id="{03A2186E-35A2-4200-AA7A-B0FC4AF72A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556" t="2324" r="58968" b="49574"/>
          <a:stretch/>
        </p:blipFill>
        <p:spPr>
          <a:xfrm>
            <a:off x="7350172" y="3492747"/>
            <a:ext cx="1241217" cy="1479600"/>
          </a:xfrm>
          <a:prstGeom prst="rect">
            <a:avLst/>
          </a:prstGeom>
        </p:spPr>
      </p:pic>
      <p:pic>
        <p:nvPicPr>
          <p:cNvPr id="28" name="Object 13">
            <a:extLst>
              <a:ext uri="{FF2B5EF4-FFF2-40B4-BE49-F238E27FC236}">
                <a16:creationId xmlns:a16="http://schemas.microsoft.com/office/drawing/2014/main" id="{94B71C2D-C4F9-4CE1-82C0-EA9E49B87D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54880" t="49426" r="3710" b="3107"/>
          <a:stretch/>
        </p:blipFill>
        <p:spPr>
          <a:xfrm>
            <a:off x="9226509" y="2053393"/>
            <a:ext cx="2603117" cy="2918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24A734-33FF-4889-8EE9-692A0832A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04711" y="1668474"/>
            <a:ext cx="1158734" cy="933803"/>
          </a:xfrm>
          <a:prstGeom prst="rect">
            <a:avLst/>
          </a:prstGeom>
        </p:spPr>
      </p:pic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EA20C750-450F-46E9-9BBF-69697559FAE0}"/>
              </a:ext>
            </a:extLst>
          </p:cNvPr>
          <p:cNvSpPr/>
          <p:nvPr/>
        </p:nvSpPr>
        <p:spPr>
          <a:xfrm>
            <a:off x="3651927" y="2706289"/>
            <a:ext cx="664303" cy="66430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EF0CB810-E6E1-4195-9E4A-1A470FCCA9A3}"/>
              </a:ext>
            </a:extLst>
          </p:cNvPr>
          <p:cNvSpPr/>
          <p:nvPr/>
        </p:nvSpPr>
        <p:spPr>
          <a:xfrm>
            <a:off x="4637608" y="3927740"/>
            <a:ext cx="631027" cy="569135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39B9D7-93FC-486D-B33E-0DDF7FF7AC75}"/>
              </a:ext>
            </a:extLst>
          </p:cNvPr>
          <p:cNvSpPr txBox="1"/>
          <p:nvPr/>
        </p:nvSpPr>
        <p:spPr>
          <a:xfrm>
            <a:off x="2033267" y="5268197"/>
            <a:ext cx="1822935" cy="369332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Face Recognition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C60E58-3106-46DA-9520-6EC633DB637F}"/>
              </a:ext>
            </a:extLst>
          </p:cNvPr>
          <p:cNvSpPr txBox="1"/>
          <p:nvPr/>
        </p:nvSpPr>
        <p:spPr>
          <a:xfrm>
            <a:off x="4705579" y="5268197"/>
            <a:ext cx="564578" cy="369332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Dlib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714436-E3EF-4879-81E1-8D9BA1BB5C3A}"/>
              </a:ext>
            </a:extLst>
          </p:cNvPr>
          <p:cNvSpPr txBox="1"/>
          <p:nvPr/>
        </p:nvSpPr>
        <p:spPr>
          <a:xfrm>
            <a:off x="6618280" y="5268197"/>
            <a:ext cx="968535" cy="369332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OpenCV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CFE8E8-0F19-4169-BE50-EB7B95074E65}"/>
              </a:ext>
            </a:extLst>
          </p:cNvPr>
          <p:cNvSpPr txBox="1"/>
          <p:nvPr/>
        </p:nvSpPr>
        <p:spPr>
          <a:xfrm>
            <a:off x="8450670" y="5268197"/>
            <a:ext cx="968535" cy="369332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OpenCV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68DBCF-BE85-4094-82FC-6C37FFD6111C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10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F295523-9BCF-473D-BE17-43E98B00E0B6}"/>
              </a:ext>
            </a:extLst>
          </p:cNvPr>
          <p:cNvGrpSpPr/>
          <p:nvPr/>
        </p:nvGrpSpPr>
        <p:grpSpPr>
          <a:xfrm>
            <a:off x="4087906" y="3927739"/>
            <a:ext cx="403412" cy="569135"/>
            <a:chOff x="5531224" y="3492747"/>
            <a:chExt cx="869576" cy="116890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F330956-B161-4A9C-8C8C-13483E9E909C}"/>
                </a:ext>
              </a:extLst>
            </p:cNvPr>
            <p:cNvCxnSpPr/>
            <p:nvPr/>
          </p:nvCxnSpPr>
          <p:spPr>
            <a:xfrm flipH="1">
              <a:off x="5531224" y="3492747"/>
              <a:ext cx="331694" cy="631018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CF696B9-E063-4657-A012-7732A4627F5B}"/>
                </a:ext>
              </a:extLst>
            </p:cNvPr>
            <p:cNvCxnSpPr/>
            <p:nvPr/>
          </p:nvCxnSpPr>
          <p:spPr>
            <a:xfrm>
              <a:off x="5531224" y="4123765"/>
              <a:ext cx="654423" cy="537882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A0CF5C1-A02C-4267-9C95-53EDFE7F81B4}"/>
                </a:ext>
              </a:extLst>
            </p:cNvPr>
            <p:cNvCxnSpPr/>
            <p:nvPr/>
          </p:nvCxnSpPr>
          <p:spPr>
            <a:xfrm flipV="1">
              <a:off x="6203576" y="4186518"/>
              <a:ext cx="197224" cy="46616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28CFF7EE-0F38-4724-8EA2-84ED188BD623}"/>
                </a:ext>
              </a:extLst>
            </p:cNvPr>
            <p:cNvCxnSpPr/>
            <p:nvPr/>
          </p:nvCxnSpPr>
          <p:spPr>
            <a:xfrm>
              <a:off x="5862918" y="3492747"/>
              <a:ext cx="537882" cy="71170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24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유저의 퍼스널 컬러 측정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3EA9BA0-8991-414B-8D6B-63D700646166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09CBED-76BB-4657-8988-1338528B5970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BD22A8-3166-414F-85AA-966553A3EB47}"/>
              </a:ext>
            </a:extLst>
          </p:cNvPr>
          <p:cNvSpPr/>
          <p:nvPr/>
        </p:nvSpPr>
        <p:spPr>
          <a:xfrm>
            <a:off x="11651298" y="6093461"/>
            <a:ext cx="268605" cy="240283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345FE-F3B8-4499-9BA9-6F7B7BEA82A2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1" name="그림 20" descr="텍스트, 표지판, 실외, 클립아트이(가) 표시된 사진&#10;&#10;자동 생성된 설명">
            <a:extLst>
              <a:ext uri="{FF2B5EF4-FFF2-40B4-BE49-F238E27FC236}">
                <a16:creationId xmlns:a16="http://schemas.microsoft.com/office/drawing/2014/main" id="{DDBDF7E2-9F44-4575-8EB0-8FF1C88012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417" y="2315396"/>
            <a:ext cx="2007780" cy="222720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D7376C2-A23F-4ABD-B921-840A0DDE4720}"/>
              </a:ext>
            </a:extLst>
          </p:cNvPr>
          <p:cNvGrpSpPr/>
          <p:nvPr/>
        </p:nvGrpSpPr>
        <p:grpSpPr>
          <a:xfrm>
            <a:off x="6541476" y="1298381"/>
            <a:ext cx="4918295" cy="4261239"/>
            <a:chOff x="6658708" y="1711569"/>
            <a:chExt cx="4918295" cy="426123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62F2E7-0312-4507-96A3-5653530B5FCD}"/>
                </a:ext>
              </a:extLst>
            </p:cNvPr>
            <p:cNvSpPr/>
            <p:nvPr/>
          </p:nvSpPr>
          <p:spPr>
            <a:xfrm>
              <a:off x="6658708" y="1711569"/>
              <a:ext cx="4918295" cy="4261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3" name="그룹 1003">
              <a:extLst>
                <a:ext uri="{FF2B5EF4-FFF2-40B4-BE49-F238E27FC236}">
                  <a16:creationId xmlns:a16="http://schemas.microsoft.com/office/drawing/2014/main" id="{22960EB0-EE16-4780-8C81-C03D90DFCB8C}"/>
                </a:ext>
              </a:extLst>
            </p:cNvPr>
            <p:cNvGrpSpPr/>
            <p:nvPr/>
          </p:nvGrpSpPr>
          <p:grpSpPr>
            <a:xfrm>
              <a:off x="9377680" y="2031172"/>
              <a:ext cx="1397104" cy="1685479"/>
              <a:chOff x="3798897" y="2221624"/>
              <a:chExt cx="1728380" cy="2085133"/>
            </a:xfrm>
          </p:grpSpPr>
          <p:pic>
            <p:nvPicPr>
              <p:cNvPr id="25" name="Object 11">
                <a:extLst>
                  <a:ext uri="{FF2B5EF4-FFF2-40B4-BE49-F238E27FC236}">
                    <a16:creationId xmlns:a16="http://schemas.microsoft.com/office/drawing/2014/main" id="{0FA22077-96A1-464A-91B3-D8BF422CF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98897" y="2221624"/>
                <a:ext cx="1728380" cy="2085133"/>
              </a:xfrm>
              <a:prstGeom prst="rect">
                <a:avLst/>
              </a:prstGeom>
            </p:spPr>
          </p:pic>
        </p:grpSp>
        <p:grpSp>
          <p:nvGrpSpPr>
            <p:cNvPr id="29" name="그룹 1004">
              <a:extLst>
                <a:ext uri="{FF2B5EF4-FFF2-40B4-BE49-F238E27FC236}">
                  <a16:creationId xmlns:a16="http://schemas.microsoft.com/office/drawing/2014/main" id="{7513420D-E7FE-4A7C-A2B6-D45A6B94C7A1}"/>
                </a:ext>
              </a:extLst>
            </p:cNvPr>
            <p:cNvGrpSpPr/>
            <p:nvPr/>
          </p:nvGrpSpPr>
          <p:grpSpPr>
            <a:xfrm>
              <a:off x="7484056" y="4203073"/>
              <a:ext cx="1574110" cy="1464660"/>
              <a:chOff x="3705602" y="4536443"/>
              <a:chExt cx="1947357" cy="1811955"/>
            </a:xfrm>
          </p:grpSpPr>
          <p:pic>
            <p:nvPicPr>
              <p:cNvPr id="30" name="Object 14">
                <a:extLst>
                  <a:ext uri="{FF2B5EF4-FFF2-40B4-BE49-F238E27FC236}">
                    <a16:creationId xmlns:a16="http://schemas.microsoft.com/office/drawing/2014/main" id="{CD65ADCB-C2D9-48E3-A2D1-F3A17FBE84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05602" y="4536443"/>
                <a:ext cx="1947357" cy="1811955"/>
              </a:xfrm>
              <a:prstGeom prst="rect">
                <a:avLst/>
              </a:prstGeom>
            </p:spPr>
          </p:pic>
        </p:grpSp>
        <p:grpSp>
          <p:nvGrpSpPr>
            <p:cNvPr id="31" name="그룹 1005">
              <a:extLst>
                <a:ext uri="{FF2B5EF4-FFF2-40B4-BE49-F238E27FC236}">
                  <a16:creationId xmlns:a16="http://schemas.microsoft.com/office/drawing/2014/main" id="{4779EC3A-41D3-4625-9AED-F0ED958F46A4}"/>
                </a:ext>
              </a:extLst>
            </p:cNvPr>
            <p:cNvGrpSpPr/>
            <p:nvPr/>
          </p:nvGrpSpPr>
          <p:grpSpPr>
            <a:xfrm>
              <a:off x="9421594" y="4095787"/>
              <a:ext cx="1309275" cy="1679231"/>
              <a:chOff x="1271355" y="4536443"/>
              <a:chExt cx="1619726" cy="2077404"/>
            </a:xfrm>
          </p:grpSpPr>
          <p:pic>
            <p:nvPicPr>
              <p:cNvPr id="32" name="Object 17">
                <a:extLst>
                  <a:ext uri="{FF2B5EF4-FFF2-40B4-BE49-F238E27FC236}">
                    <a16:creationId xmlns:a16="http://schemas.microsoft.com/office/drawing/2014/main" id="{333ABCE7-C486-4581-84D8-E8CF594F4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1355" y="4536443"/>
                <a:ext cx="1619726" cy="2077404"/>
              </a:xfrm>
              <a:prstGeom prst="rect">
                <a:avLst/>
              </a:prstGeom>
            </p:spPr>
          </p:pic>
        </p:grpSp>
        <p:grpSp>
          <p:nvGrpSpPr>
            <p:cNvPr id="33" name="그룹 1006">
              <a:extLst>
                <a:ext uri="{FF2B5EF4-FFF2-40B4-BE49-F238E27FC236}">
                  <a16:creationId xmlns:a16="http://schemas.microsoft.com/office/drawing/2014/main" id="{92098E96-8AFD-4A75-BB93-905707382E8D}"/>
                </a:ext>
              </a:extLst>
            </p:cNvPr>
            <p:cNvGrpSpPr/>
            <p:nvPr/>
          </p:nvGrpSpPr>
          <p:grpSpPr>
            <a:xfrm>
              <a:off x="7631736" y="2129067"/>
              <a:ext cx="1278750" cy="1587584"/>
              <a:chOff x="1271355" y="2221624"/>
              <a:chExt cx="1581962" cy="1964026"/>
            </a:xfrm>
          </p:grpSpPr>
          <p:pic>
            <p:nvPicPr>
              <p:cNvPr id="34" name="Object 20">
                <a:extLst>
                  <a:ext uri="{FF2B5EF4-FFF2-40B4-BE49-F238E27FC236}">
                    <a16:creationId xmlns:a16="http://schemas.microsoft.com/office/drawing/2014/main" id="{5DCC3625-B658-43EC-A278-54C8173FC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71355" y="2221624"/>
                <a:ext cx="1581962" cy="1964026"/>
              </a:xfrm>
              <a:prstGeom prst="rect">
                <a:avLst/>
              </a:prstGeom>
            </p:spPr>
          </p:pic>
        </p:grpSp>
      </p:grp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3EEB83C1-8E8F-4AAA-9920-DE6C6482BDCF}"/>
              </a:ext>
            </a:extLst>
          </p:cNvPr>
          <p:cNvSpPr/>
          <p:nvPr/>
        </p:nvSpPr>
        <p:spPr>
          <a:xfrm>
            <a:off x="2763391" y="3096849"/>
            <a:ext cx="664303" cy="664303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같음 기호 39">
            <a:extLst>
              <a:ext uri="{FF2B5EF4-FFF2-40B4-BE49-F238E27FC236}">
                <a16:creationId xmlns:a16="http://schemas.microsoft.com/office/drawing/2014/main" id="{1E24FB61-FFEC-48C5-9AB6-AF0F1598CB5F}"/>
              </a:ext>
            </a:extLst>
          </p:cNvPr>
          <p:cNvSpPr/>
          <p:nvPr/>
        </p:nvSpPr>
        <p:spPr>
          <a:xfrm>
            <a:off x="5656107" y="3144433"/>
            <a:ext cx="631027" cy="569135"/>
          </a:xfrm>
          <a:prstGeom prst="mathEqua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" name="Object 13">
            <a:extLst>
              <a:ext uri="{FF2B5EF4-FFF2-40B4-BE49-F238E27FC236}">
                <a16:creationId xmlns:a16="http://schemas.microsoft.com/office/drawing/2014/main" id="{5B9EDD20-A66F-4066-9CC7-686174E443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54880" t="49426" r="3710" b="3107"/>
          <a:stretch/>
        </p:blipFill>
        <p:spPr>
          <a:xfrm>
            <a:off x="330778" y="2149326"/>
            <a:ext cx="2282420" cy="25593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DFAD17-5EB1-43F1-854E-012E21F109FB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11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E8EC48-A3FB-43A3-B854-CC8F454ED1A6}"/>
              </a:ext>
            </a:extLst>
          </p:cNvPr>
          <p:cNvSpPr txBox="1"/>
          <p:nvPr/>
        </p:nvSpPr>
        <p:spPr>
          <a:xfrm>
            <a:off x="3985534" y="1703943"/>
            <a:ext cx="867545" cy="369332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Python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21810F-0CA2-4BF6-B402-D74E117B2D31}"/>
              </a:ext>
            </a:extLst>
          </p:cNvPr>
          <p:cNvSpPr txBox="1"/>
          <p:nvPr/>
        </p:nvSpPr>
        <p:spPr>
          <a:xfrm>
            <a:off x="2607560" y="5663586"/>
            <a:ext cx="6728125" cy="646331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Python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코드에서 피부 데이터 이미지를 불러온다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TensorFlow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학습모델을 이용하여 피부 데이터의 퍼스널 컬러를 진단한다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857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173227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491CAC7F-6B04-47F3-A3C3-FE1886152554}"/>
              </a:ext>
            </a:extLst>
          </p:cNvPr>
          <p:cNvSpPr txBox="1"/>
          <p:nvPr/>
        </p:nvSpPr>
        <p:spPr>
          <a:xfrm>
            <a:off x="-397397" y="1905506"/>
            <a:ext cx="1298679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</a:p>
          <a:p>
            <a:pPr algn="ctr"/>
            <a:r>
              <a:rPr lang="ko-KR" alt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상품 분류 및 추천</a:t>
            </a:r>
            <a:endParaRPr lang="en-US" sz="93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19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84F8DEE-8079-4630-8C6B-3C82DF7F97C0}"/>
              </a:ext>
            </a:extLst>
          </p:cNvPr>
          <p:cNvSpPr/>
          <p:nvPr/>
        </p:nvSpPr>
        <p:spPr>
          <a:xfrm>
            <a:off x="3986195" y="3444855"/>
            <a:ext cx="4391106" cy="459233"/>
          </a:xfrm>
          <a:prstGeom prst="rightArrow">
            <a:avLst>
              <a:gd name="adj1" fmla="val 50000"/>
              <a:gd name="adj2" fmla="val 1456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173227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E1707BB3-0A89-470C-9799-03A823811746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상품 분류 및 추천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B35386-02DD-4DBA-93CE-C43A409F9EDE}"/>
              </a:ext>
            </a:extLst>
          </p:cNvPr>
          <p:cNvGrpSpPr/>
          <p:nvPr/>
        </p:nvGrpSpPr>
        <p:grpSpPr>
          <a:xfrm>
            <a:off x="5426514" y="2860055"/>
            <a:ext cx="1510467" cy="1548786"/>
            <a:chOff x="17032978" y="5774512"/>
            <a:chExt cx="1799086" cy="1799086"/>
          </a:xfrm>
        </p:grpSpPr>
        <p:sp>
          <p:nvSpPr>
            <p:cNvPr id="11" name="십자형 10">
              <a:extLst>
                <a:ext uri="{FF2B5EF4-FFF2-40B4-BE49-F238E27FC236}">
                  <a16:creationId xmlns:a16="http://schemas.microsoft.com/office/drawing/2014/main" id="{54324EFB-94EA-4A70-97D0-C6EA7A032614}"/>
                </a:ext>
              </a:extLst>
            </p:cNvPr>
            <p:cNvSpPr/>
            <p:nvPr/>
          </p:nvSpPr>
          <p:spPr>
            <a:xfrm>
              <a:off x="17032978" y="5774512"/>
              <a:ext cx="1799086" cy="1799086"/>
            </a:xfrm>
            <a:prstGeom prst="plus">
              <a:avLst>
                <a:gd name="adj" fmla="val 29163"/>
              </a:avLst>
            </a:prstGeom>
            <a:solidFill>
              <a:schemeClr val="bg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328C2-FA2A-41A5-B109-3ACF6774884A}"/>
                </a:ext>
              </a:extLst>
            </p:cNvPr>
            <p:cNvSpPr txBox="1"/>
            <p:nvPr/>
          </p:nvSpPr>
          <p:spPr>
            <a:xfrm>
              <a:off x="17214066" y="6405918"/>
              <a:ext cx="1441906" cy="5362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상품의</a:t>
              </a:r>
              <a:endParaRPr lang="en-US" altLang="ko-KR" sz="1200" dirty="0">
                <a:solidFill>
                  <a:srgbClr val="3A136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Personal color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670957-D8B0-4AAE-A9A6-F49F8B49C7C7}"/>
              </a:ext>
            </a:extLst>
          </p:cNvPr>
          <p:cNvGrpSpPr/>
          <p:nvPr/>
        </p:nvGrpSpPr>
        <p:grpSpPr>
          <a:xfrm>
            <a:off x="8379429" y="2019558"/>
            <a:ext cx="1996502" cy="2818883"/>
            <a:chOff x="21416929" y="19938343"/>
            <a:chExt cx="1996502" cy="2818883"/>
          </a:xfrm>
        </p:grpSpPr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7868AA63-A3C7-4D62-AF7B-29B8E1269A64}"/>
                </a:ext>
              </a:extLst>
            </p:cNvPr>
            <p:cNvSpPr/>
            <p:nvPr/>
          </p:nvSpPr>
          <p:spPr>
            <a:xfrm>
              <a:off x="21416929" y="21865939"/>
              <a:ext cx="1996502" cy="826332"/>
            </a:xfrm>
            <a:prstGeom prst="can">
              <a:avLst/>
            </a:prstGeom>
            <a:solidFill>
              <a:schemeClr val="bg1"/>
            </a:solidFill>
            <a:ln w="9525">
              <a:solidFill>
                <a:srgbClr val="3A1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136D"/>
                </a:solidFill>
              </a:endParaRPr>
            </a:p>
          </p:txBody>
        </p:sp>
        <p:sp>
          <p:nvSpPr>
            <p:cNvPr id="15" name="원통형 14">
              <a:extLst>
                <a:ext uri="{FF2B5EF4-FFF2-40B4-BE49-F238E27FC236}">
                  <a16:creationId xmlns:a16="http://schemas.microsoft.com/office/drawing/2014/main" id="{BEB8AA51-5D6E-453A-9458-30CE72E48D64}"/>
                </a:ext>
              </a:extLst>
            </p:cNvPr>
            <p:cNvSpPr/>
            <p:nvPr/>
          </p:nvSpPr>
          <p:spPr>
            <a:xfrm>
              <a:off x="21416929" y="21145859"/>
              <a:ext cx="1996502" cy="826332"/>
            </a:xfrm>
            <a:prstGeom prst="can">
              <a:avLst/>
            </a:prstGeom>
            <a:solidFill>
              <a:schemeClr val="bg1"/>
            </a:solidFill>
            <a:ln w="9525">
              <a:solidFill>
                <a:srgbClr val="3A1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136D"/>
                </a:solidFill>
              </a:endParaRPr>
            </a:p>
          </p:txBody>
        </p:sp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ECB51710-C22C-476E-BF9D-C4939A427D2B}"/>
                </a:ext>
              </a:extLst>
            </p:cNvPr>
            <p:cNvSpPr/>
            <p:nvPr/>
          </p:nvSpPr>
          <p:spPr>
            <a:xfrm>
              <a:off x="21416929" y="20442399"/>
              <a:ext cx="1996502" cy="826332"/>
            </a:xfrm>
            <a:prstGeom prst="can">
              <a:avLst/>
            </a:prstGeom>
            <a:solidFill>
              <a:schemeClr val="bg1"/>
            </a:solidFill>
            <a:ln w="9525">
              <a:solidFill>
                <a:srgbClr val="3A1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136D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BF53F9-9612-44E1-BF4D-A10EEC92ADD2}"/>
                </a:ext>
              </a:extLst>
            </p:cNvPr>
            <p:cNvSpPr txBox="1"/>
            <p:nvPr/>
          </p:nvSpPr>
          <p:spPr>
            <a:xfrm>
              <a:off x="21830725" y="19938343"/>
              <a:ext cx="11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My SQL</a:t>
              </a:r>
              <a:endParaRPr lang="ko-KR" altLang="en-US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008C30-B4F7-4EAC-BF29-5711D57BF62D}"/>
                </a:ext>
              </a:extLst>
            </p:cNvPr>
            <p:cNvSpPr txBox="1"/>
            <p:nvPr/>
          </p:nvSpPr>
          <p:spPr>
            <a:xfrm>
              <a:off x="21720301" y="20633568"/>
              <a:ext cx="1399742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Item</a:t>
              </a:r>
            </a:p>
            <a:p>
              <a:pPr algn="ctr"/>
              <a:r>
                <a:rPr lang="en-US" altLang="ko-KR" sz="44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Data</a:t>
              </a:r>
            </a:p>
            <a:p>
              <a:pPr algn="ctr"/>
              <a:r>
                <a:rPr lang="en-US" altLang="ko-KR" sz="44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DB</a:t>
              </a:r>
              <a:endParaRPr lang="ko-KR" altLang="en-US" sz="4400" dirty="0">
                <a:solidFill>
                  <a:srgbClr val="3A136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1F3304AA-6571-448C-9430-D6EB24A46619}"/>
              </a:ext>
            </a:extLst>
          </p:cNvPr>
          <p:cNvSpPr/>
          <p:nvPr/>
        </p:nvSpPr>
        <p:spPr>
          <a:xfrm>
            <a:off x="2109457" y="2659176"/>
            <a:ext cx="1950544" cy="1950544"/>
          </a:xfrm>
          <a:prstGeom prst="ellipse">
            <a:avLst/>
          </a:prstGeom>
          <a:solidFill>
            <a:schemeClr val="bg1"/>
          </a:solidFill>
          <a:ln w="127000">
            <a:solidFill>
              <a:srgbClr val="3A13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3A136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Crawling Web</a:t>
            </a:r>
          </a:p>
          <a:p>
            <a:pPr algn="ctr"/>
            <a:r>
              <a:rPr lang="en-US" altLang="ko-KR" sz="2400" dirty="0">
                <a:solidFill>
                  <a:srgbClr val="3A136D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Data</a:t>
            </a:r>
            <a:endParaRPr lang="ko-KR" altLang="en-US" sz="2400" dirty="0">
              <a:solidFill>
                <a:srgbClr val="3A136D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30065F-0BBB-41B7-8B03-1942AF97003B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13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9074E1-44BC-4E11-9820-1CB07EDD33EE}"/>
              </a:ext>
            </a:extLst>
          </p:cNvPr>
          <p:cNvSpPr txBox="1"/>
          <p:nvPr/>
        </p:nvSpPr>
        <p:spPr>
          <a:xfrm>
            <a:off x="3675305" y="5206928"/>
            <a:ext cx="4841389" cy="646331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Crawling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웹 데이터에 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Personal Color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값을 추가하여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최종적으로 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입력한다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439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5CD9B44B-4324-466B-9704-1B28BBD6CE9A}"/>
              </a:ext>
            </a:extLst>
          </p:cNvPr>
          <p:cNvSpPr txBox="1"/>
          <p:nvPr/>
        </p:nvSpPr>
        <p:spPr>
          <a:xfrm>
            <a:off x="1281146" y="374925"/>
            <a:ext cx="701416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상품 분류 및 추천  </a:t>
            </a:r>
            <a:r>
              <a:rPr lang="en-US" altLang="ko-KR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의류 색상 구분 방식</a:t>
            </a:r>
            <a:endParaRPr 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9" name="Google Shape;82;p17">
            <a:extLst>
              <a:ext uri="{FF2B5EF4-FFF2-40B4-BE49-F238E27FC236}">
                <a16:creationId xmlns:a16="http://schemas.microsoft.com/office/drawing/2014/main" id="{624F8784-4319-4C66-AACC-EB53D44664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83" y="3784134"/>
            <a:ext cx="5118540" cy="226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4;p20">
            <a:extLst>
              <a:ext uri="{FF2B5EF4-FFF2-40B4-BE49-F238E27FC236}">
                <a16:creationId xmlns:a16="http://schemas.microsoft.com/office/drawing/2014/main" id="{CC9E63E9-5617-4C50-B89E-EEEE1ADBAD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017" y="3784367"/>
            <a:ext cx="4619855" cy="226793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3471DE-98AE-4E0E-B54E-6AD69271EB40}"/>
              </a:ext>
            </a:extLst>
          </p:cNvPr>
          <p:cNvSpPr txBox="1"/>
          <p:nvPr/>
        </p:nvSpPr>
        <p:spPr>
          <a:xfrm>
            <a:off x="2395458" y="1238039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RGB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 공간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268DB-9017-4375-895F-4C8E956B815C}"/>
              </a:ext>
            </a:extLst>
          </p:cNvPr>
          <p:cNvSpPr txBox="1"/>
          <p:nvPr/>
        </p:nvSpPr>
        <p:spPr>
          <a:xfrm>
            <a:off x="8510010" y="123803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Lab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 공간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B86D40-1C0F-415D-8A3D-09AEF837C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57" y="1749930"/>
            <a:ext cx="1807574" cy="1878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6022C1-31B7-479E-B674-9F05564F92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r="15652"/>
          <a:stretch/>
        </p:blipFill>
        <p:spPr>
          <a:xfrm>
            <a:off x="1803503" y="1751205"/>
            <a:ext cx="2501900" cy="1876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FD6EAC-4207-4FA8-B12F-C48C4E74C41F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14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F66E9-B542-4BF6-8467-AACBC284D006}"/>
              </a:ext>
            </a:extLst>
          </p:cNvPr>
          <p:cNvSpPr txBox="1"/>
          <p:nvPr/>
        </p:nvSpPr>
        <p:spPr>
          <a:xfrm>
            <a:off x="7592291" y="6209096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빛이 없을 때도 구분이 가능하다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04D51-608F-4EA5-96DF-AC86230BBE78}"/>
              </a:ext>
            </a:extLst>
          </p:cNvPr>
          <p:cNvSpPr txBox="1"/>
          <p:nvPr/>
        </p:nvSpPr>
        <p:spPr>
          <a:xfrm>
            <a:off x="1250914" y="6209096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빛이 없을 때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색의 구분이 모호해진다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336BC-72FF-4ACC-B64E-0E83B708EDC6}"/>
              </a:ext>
            </a:extLst>
          </p:cNvPr>
          <p:cNvSpPr txBox="1"/>
          <p:nvPr/>
        </p:nvSpPr>
        <p:spPr>
          <a:xfrm>
            <a:off x="8295312" y="496467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Lab </a:t>
            </a:r>
            <a:r>
              <a:rPr lang="ko-KR" altLang="en-US" sz="16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 공간은 각 색상 채널에 독립적이어서</a:t>
            </a:r>
            <a:endParaRPr lang="en-US" altLang="ko-KR" sz="16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밝기에 상관없이 구분할 수 있다</a:t>
            </a:r>
            <a:r>
              <a:rPr lang="en-US" altLang="ko-KR" sz="16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D46BAC-8FAC-4CA3-B426-021A41CDCE90}"/>
              </a:ext>
            </a:extLst>
          </p:cNvPr>
          <p:cNvSpPr txBox="1"/>
          <p:nvPr/>
        </p:nvSpPr>
        <p:spPr>
          <a:xfrm>
            <a:off x="10128506" y="2611907"/>
            <a:ext cx="1673459" cy="1015663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L –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밝기</a:t>
            </a:r>
            <a:b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 –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녹색에서 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마젠타에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이르는 색상 성분</a:t>
            </a:r>
            <a:b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 –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파란색에서 노란색에             </a:t>
            </a:r>
            <a:endParaRPr lang="en-US" altLang="ko-KR" sz="1200" b="0" i="0" dirty="0">
              <a:solidFill>
                <a:schemeClr val="bg1"/>
              </a:solidFill>
              <a:effectLst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이르는 색상 성분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47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5CD9B44B-4324-466B-9704-1B28BBD6CE9A}"/>
              </a:ext>
            </a:extLst>
          </p:cNvPr>
          <p:cNvSpPr txBox="1"/>
          <p:nvPr/>
        </p:nvSpPr>
        <p:spPr>
          <a:xfrm>
            <a:off x="1281146" y="374925"/>
            <a:ext cx="921709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상품 분류 및 추천 </a:t>
            </a:r>
            <a:r>
              <a:rPr lang="en-US" altLang="ko-KR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의류의 퍼스널 컬러 분류</a:t>
            </a:r>
            <a:endParaRPr 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B2FEE80-4D70-45A3-88FE-D008E7893089}"/>
              </a:ext>
            </a:extLst>
          </p:cNvPr>
          <p:cNvSpPr/>
          <p:nvPr/>
        </p:nvSpPr>
        <p:spPr>
          <a:xfrm>
            <a:off x="922638" y="1551840"/>
            <a:ext cx="1380337" cy="18725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E0D142-FE6B-433F-8155-6D25A0187734}"/>
              </a:ext>
            </a:extLst>
          </p:cNvPr>
          <p:cNvSpPr/>
          <p:nvPr/>
        </p:nvSpPr>
        <p:spPr>
          <a:xfrm rot="831406">
            <a:off x="499315" y="1559440"/>
            <a:ext cx="437658" cy="19938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80D642-3EE8-4C43-AE09-9162BDE8F1F1}"/>
              </a:ext>
            </a:extLst>
          </p:cNvPr>
          <p:cNvSpPr/>
          <p:nvPr/>
        </p:nvSpPr>
        <p:spPr>
          <a:xfrm rot="20768594" flipH="1">
            <a:off x="2265216" y="1559440"/>
            <a:ext cx="437658" cy="19938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현 24">
            <a:extLst>
              <a:ext uri="{FF2B5EF4-FFF2-40B4-BE49-F238E27FC236}">
                <a16:creationId xmlns:a16="http://schemas.microsoft.com/office/drawing/2014/main" id="{C7AE2D43-B0F6-49F4-B7FF-F734DE2FE0EF}"/>
              </a:ext>
            </a:extLst>
          </p:cNvPr>
          <p:cNvSpPr/>
          <p:nvPr/>
        </p:nvSpPr>
        <p:spPr>
          <a:xfrm rot="17516394">
            <a:off x="1342128" y="1383793"/>
            <a:ext cx="494228" cy="494228"/>
          </a:xfrm>
          <a:prstGeom prst="chord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682C934-6763-434E-A562-CCFB44C82D4B}"/>
              </a:ext>
            </a:extLst>
          </p:cNvPr>
          <p:cNvSpPr/>
          <p:nvPr/>
        </p:nvSpPr>
        <p:spPr>
          <a:xfrm>
            <a:off x="1169360" y="1733170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BFA6AC-7D15-4DC4-8E3D-AB3063E0CB28}"/>
              </a:ext>
            </a:extLst>
          </p:cNvPr>
          <p:cNvSpPr/>
          <p:nvPr/>
        </p:nvSpPr>
        <p:spPr>
          <a:xfrm>
            <a:off x="1169360" y="2120808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0CF3FB-5A6B-4D9F-A06A-2F28432223BD}"/>
              </a:ext>
            </a:extLst>
          </p:cNvPr>
          <p:cNvSpPr/>
          <p:nvPr/>
        </p:nvSpPr>
        <p:spPr>
          <a:xfrm>
            <a:off x="1169326" y="2556350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9BCEDC2-E052-482A-9E62-8DB034B7E68A}"/>
              </a:ext>
            </a:extLst>
          </p:cNvPr>
          <p:cNvSpPr/>
          <p:nvPr/>
        </p:nvSpPr>
        <p:spPr>
          <a:xfrm>
            <a:off x="1169326" y="2986692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FC713BCB-B2BD-4B3B-BD74-A4728363B6B2}"/>
              </a:ext>
            </a:extLst>
          </p:cNvPr>
          <p:cNvSpPr/>
          <p:nvPr/>
        </p:nvSpPr>
        <p:spPr>
          <a:xfrm>
            <a:off x="1910773" y="1733170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F7AC652-8814-40CC-B383-1BE4F091CD21}"/>
              </a:ext>
            </a:extLst>
          </p:cNvPr>
          <p:cNvSpPr/>
          <p:nvPr/>
        </p:nvSpPr>
        <p:spPr>
          <a:xfrm>
            <a:off x="1910773" y="2120808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2F83F52-3D0A-4E0B-82F9-E99BCFAF3345}"/>
              </a:ext>
            </a:extLst>
          </p:cNvPr>
          <p:cNvSpPr/>
          <p:nvPr/>
        </p:nvSpPr>
        <p:spPr>
          <a:xfrm>
            <a:off x="1910739" y="2556350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000F37D-E141-4403-B231-912FEDFD93A9}"/>
              </a:ext>
            </a:extLst>
          </p:cNvPr>
          <p:cNvSpPr/>
          <p:nvPr/>
        </p:nvSpPr>
        <p:spPr>
          <a:xfrm>
            <a:off x="1910739" y="2986692"/>
            <a:ext cx="122039" cy="39283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3041B89-5E02-4226-90C7-76E5B755A61A}"/>
              </a:ext>
            </a:extLst>
          </p:cNvPr>
          <p:cNvSpPr/>
          <p:nvPr/>
        </p:nvSpPr>
        <p:spPr>
          <a:xfrm rot="20815232">
            <a:off x="2453404" y="3304026"/>
            <a:ext cx="484638" cy="230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6C9510D-570E-4AD5-BC9F-5E21E9950A76}"/>
              </a:ext>
            </a:extLst>
          </p:cNvPr>
          <p:cNvSpPr/>
          <p:nvPr/>
        </p:nvSpPr>
        <p:spPr>
          <a:xfrm rot="784768" flipH="1">
            <a:off x="264145" y="3304027"/>
            <a:ext cx="484638" cy="230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7DC2273-0850-42C3-81A0-8FA7F8CC0C6A}"/>
              </a:ext>
            </a:extLst>
          </p:cNvPr>
          <p:cNvSpPr/>
          <p:nvPr/>
        </p:nvSpPr>
        <p:spPr>
          <a:xfrm>
            <a:off x="323150" y="337355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0FDABF8-2FC7-4741-8FE6-4522A9BA8294}"/>
              </a:ext>
            </a:extLst>
          </p:cNvPr>
          <p:cNvSpPr/>
          <p:nvPr/>
        </p:nvSpPr>
        <p:spPr>
          <a:xfrm>
            <a:off x="2829452" y="337355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E36800F-7C71-45B0-9311-274C77F138A1}"/>
              </a:ext>
            </a:extLst>
          </p:cNvPr>
          <p:cNvSpPr/>
          <p:nvPr/>
        </p:nvSpPr>
        <p:spPr>
          <a:xfrm>
            <a:off x="1407180" y="2923995"/>
            <a:ext cx="316345" cy="316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4A7FBB1E-653D-463E-A889-EB3D52EEE678}"/>
              </a:ext>
            </a:extLst>
          </p:cNvPr>
          <p:cNvSpPr/>
          <p:nvPr/>
        </p:nvSpPr>
        <p:spPr>
          <a:xfrm>
            <a:off x="749896" y="3073244"/>
            <a:ext cx="1647822" cy="823883"/>
          </a:xfrm>
          <a:prstGeom prst="trapezoid">
            <a:avLst>
              <a:gd name="adj" fmla="val 82164"/>
            </a:avLst>
          </a:prstGeom>
          <a:solidFill>
            <a:srgbClr val="FF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52">
            <a:extLst>
              <a:ext uri="{FF2B5EF4-FFF2-40B4-BE49-F238E27FC236}">
                <a16:creationId xmlns:a16="http://schemas.microsoft.com/office/drawing/2014/main" id="{17A63B75-E147-4AA1-9DE1-F4381D5C4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76257"/>
              </p:ext>
            </p:extLst>
          </p:nvPr>
        </p:nvGraphicFramePr>
        <p:xfrm>
          <a:off x="740687" y="3900961"/>
          <a:ext cx="1666240" cy="136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337789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218670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47651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424467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4245973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22429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913386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71916412"/>
                    </a:ext>
                  </a:extLst>
                </a:gridCol>
              </a:tblGrid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122496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37944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highlight>
                          <a:srgbClr val="9DC3E6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155863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highlight>
                          <a:srgbClr val="9DC3E6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597635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752774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highlight>
                          <a:srgbClr val="C0C0C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14953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351676"/>
                  </a:ext>
                </a:extLst>
              </a:tr>
              <a:tr h="170511"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68287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801A8E1-2C9C-44F5-BEE4-78FA3883BF3E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15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E93817-4264-4B96-9DA3-6297917275A2}"/>
              </a:ext>
            </a:extLst>
          </p:cNvPr>
          <p:cNvSpPr txBox="1"/>
          <p:nvPr/>
        </p:nvSpPr>
        <p:spPr>
          <a:xfrm>
            <a:off x="718144" y="5314768"/>
            <a:ext cx="4604146" cy="923330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EM알고리즘을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이용하여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컬러를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클러스터링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 후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중심 색상을 추출한다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그 후 의상의 픽셀을 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가지 색으로 매핑한다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graphicFrame>
        <p:nvGraphicFramePr>
          <p:cNvPr id="2" name="표 12">
            <a:extLst>
              <a:ext uri="{FF2B5EF4-FFF2-40B4-BE49-F238E27FC236}">
                <a16:creationId xmlns:a16="http://schemas.microsoft.com/office/drawing/2014/main" id="{8D7D6220-2A64-435F-B66B-73F0A1BFD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29171"/>
              </p:ext>
            </p:extLst>
          </p:nvPr>
        </p:nvGraphicFramePr>
        <p:xfrm>
          <a:off x="4656155" y="1943794"/>
          <a:ext cx="524230" cy="328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30">
                  <a:extLst>
                    <a:ext uri="{9D8B030D-6E8A-4147-A177-3AD203B41FA5}">
                      <a16:colId xmlns:a16="http://schemas.microsoft.com/office/drawing/2014/main" val="3618398450"/>
                    </a:ext>
                  </a:extLst>
                </a:gridCol>
              </a:tblGrid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1073"/>
                  </a:ext>
                </a:extLst>
              </a:tr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066958"/>
                  </a:ext>
                </a:extLst>
              </a:tr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82468"/>
                  </a:ext>
                </a:extLst>
              </a:tr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15608"/>
                  </a:ext>
                </a:extLst>
              </a:tr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967297"/>
                  </a:ext>
                </a:extLst>
              </a:tr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71366"/>
                  </a:ext>
                </a:extLst>
              </a:tr>
              <a:tr h="46931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86623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76BC47-5DDE-40D5-B319-070A8974321E}"/>
              </a:ext>
            </a:extLst>
          </p:cNvPr>
          <p:cNvCxnSpPr>
            <a:cxnSpLocks/>
          </p:cNvCxnSpPr>
          <p:nvPr/>
        </p:nvCxnSpPr>
        <p:spPr>
          <a:xfrm flipV="1">
            <a:off x="1910739" y="2614848"/>
            <a:ext cx="3007531" cy="1732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6C3B967-1ADA-4D8C-81AB-D6FFD1BBE069}"/>
              </a:ext>
            </a:extLst>
          </p:cNvPr>
          <p:cNvCxnSpPr>
            <a:cxnSpLocks/>
          </p:cNvCxnSpPr>
          <p:nvPr/>
        </p:nvCxnSpPr>
        <p:spPr>
          <a:xfrm flipV="1">
            <a:off x="2018619" y="2072603"/>
            <a:ext cx="2853296" cy="30043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E521899-E49E-41FA-8E2D-5D8D22275C89}"/>
              </a:ext>
            </a:extLst>
          </p:cNvPr>
          <p:cNvCxnSpPr>
            <a:cxnSpLocks/>
          </p:cNvCxnSpPr>
          <p:nvPr/>
        </p:nvCxnSpPr>
        <p:spPr>
          <a:xfrm flipV="1">
            <a:off x="2253608" y="3553215"/>
            <a:ext cx="2678872" cy="77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58D091B-AE21-4027-82FA-A4E4E6D3F8B9}"/>
              </a:ext>
            </a:extLst>
          </p:cNvPr>
          <p:cNvCxnSpPr>
            <a:cxnSpLocks/>
          </p:cNvCxnSpPr>
          <p:nvPr/>
        </p:nvCxnSpPr>
        <p:spPr>
          <a:xfrm flipV="1">
            <a:off x="1859789" y="4534457"/>
            <a:ext cx="3119972" cy="318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619D56B-3E1C-4072-91AE-214DC75A7C8F}"/>
              </a:ext>
            </a:extLst>
          </p:cNvPr>
          <p:cNvCxnSpPr>
            <a:cxnSpLocks/>
          </p:cNvCxnSpPr>
          <p:nvPr/>
        </p:nvCxnSpPr>
        <p:spPr>
          <a:xfrm>
            <a:off x="1058511" y="4142860"/>
            <a:ext cx="3873969" cy="85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9A0CBE7-A971-4F39-8908-9C796993C9B5}"/>
              </a:ext>
            </a:extLst>
          </p:cNvPr>
          <p:cNvSpPr txBox="1"/>
          <p:nvPr/>
        </p:nvSpPr>
        <p:spPr>
          <a:xfrm>
            <a:off x="5673859" y="5453268"/>
            <a:ext cx="1909497" cy="646331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의상의 메인 색상을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가져온다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6C7C69-3759-4A64-84EA-8DEC9AB75CB9}"/>
              </a:ext>
            </a:extLst>
          </p:cNvPr>
          <p:cNvSpPr txBox="1"/>
          <p:nvPr/>
        </p:nvSpPr>
        <p:spPr>
          <a:xfrm>
            <a:off x="4394728" y="1218656"/>
            <a:ext cx="1047082" cy="646331"/>
          </a:xfrm>
          <a:prstGeom prst="rect">
            <a:avLst/>
          </a:prstGeom>
          <a:solidFill>
            <a:srgbClr val="3A136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중심 색상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하늘색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8FDFD8-A425-4CF8-97CB-9FA9260AADFC}"/>
              </a:ext>
            </a:extLst>
          </p:cNvPr>
          <p:cNvSpPr/>
          <p:nvPr/>
        </p:nvSpPr>
        <p:spPr>
          <a:xfrm>
            <a:off x="5684268" y="2600438"/>
            <a:ext cx="1876734" cy="1876734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282054-130C-486E-A9AE-E2ED339B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594" y="2417128"/>
            <a:ext cx="4073595" cy="26972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7FAD8F-F05C-4407-A767-E60053958644}"/>
              </a:ext>
            </a:extLst>
          </p:cNvPr>
          <p:cNvSpPr txBox="1"/>
          <p:nvPr/>
        </p:nvSpPr>
        <p:spPr>
          <a:xfrm>
            <a:off x="8444688" y="5453268"/>
            <a:ext cx="297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가져온 의상의 색상의</a:t>
            </a:r>
            <a:endParaRPr lang="en-US" altLang="ko-KR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 컬러를 분류한다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F4F480-D813-46D4-A313-E94C2703F522}"/>
              </a:ext>
            </a:extLst>
          </p:cNvPr>
          <p:cNvSpPr txBox="1"/>
          <p:nvPr/>
        </p:nvSpPr>
        <p:spPr>
          <a:xfrm>
            <a:off x="9108322" y="1689211"/>
            <a:ext cx="284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논문 참고</a:t>
            </a:r>
            <a:endParaRPr lang="en-US" altLang="ko-KR" sz="8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r"/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Tracy Diane Cassidy,</a:t>
            </a:r>
          </a:p>
          <a:p>
            <a:pPr algn="r"/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"Personal </a:t>
            </a:r>
            <a:r>
              <a:rPr lang="en-US" altLang="ko-KR" sz="8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Colour</a:t>
            </a:r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Analysis, Consumer </a:t>
            </a:r>
            <a:r>
              <a:rPr lang="en-US" altLang="ko-KR" sz="8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Colour</a:t>
            </a:r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Preferences</a:t>
            </a:r>
          </a:p>
          <a:p>
            <a:pPr algn="r"/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and </a:t>
            </a:r>
            <a:r>
              <a:rPr lang="en-US" altLang="ko-KR" sz="8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Colour</a:t>
            </a:r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Forecasting for the Fashion and Textile Industries",</a:t>
            </a:r>
          </a:p>
          <a:p>
            <a:pPr algn="r"/>
            <a:r>
              <a:rPr lang="en-US" altLang="ko-KR" sz="8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Design &amp; Creativity(2007), p8.</a:t>
            </a: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1E3C5E56-5062-495A-9CA9-4526AAF9EFDD}"/>
              </a:ext>
            </a:extLst>
          </p:cNvPr>
          <p:cNvSpPr/>
          <p:nvPr/>
        </p:nvSpPr>
        <p:spPr>
          <a:xfrm rot="20321507">
            <a:off x="6678706" y="1630907"/>
            <a:ext cx="1492719" cy="585700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66A189-A016-4AC4-9ADB-88114F5529D8}"/>
              </a:ext>
            </a:extLst>
          </p:cNvPr>
          <p:cNvSpPr txBox="1"/>
          <p:nvPr/>
        </p:nvSpPr>
        <p:spPr>
          <a:xfrm>
            <a:off x="5920721" y="1412993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Lab</a:t>
            </a:r>
            <a:r>
              <a: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색상 </a:t>
            </a:r>
            <a:r>
              <a:rPr lang="en-US" altLang="ko-KR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-&gt; HSV</a:t>
            </a:r>
            <a:r>
              <a: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색상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6ED7987-E076-4356-8574-D3228D58AFEF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28FC4EE-9263-4B18-9A94-051C878BE237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13F768-A8E5-4CA4-AC71-716664838A1B}"/>
              </a:ext>
            </a:extLst>
          </p:cNvPr>
          <p:cNvSpPr/>
          <p:nvPr/>
        </p:nvSpPr>
        <p:spPr>
          <a:xfrm>
            <a:off x="11651298" y="6093461"/>
            <a:ext cx="268605" cy="173227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2D36EB-15D0-499A-9D45-534BED457EBA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972CE8-0912-4998-A423-10C9B7E3AE1A}"/>
              </a:ext>
            </a:extLst>
          </p:cNvPr>
          <p:cNvSpPr txBox="1"/>
          <p:nvPr/>
        </p:nvSpPr>
        <p:spPr>
          <a:xfrm>
            <a:off x="7470541" y="1073186"/>
            <a:ext cx="1383801" cy="646331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 : Hue,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색상</a:t>
            </a: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 : Saturation,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채도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V : Value,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명도</a:t>
            </a:r>
          </a:p>
        </p:txBody>
      </p:sp>
    </p:spTree>
    <p:extLst>
      <p:ext uri="{BB962C8B-B14F-4D97-AF65-F5344CB8AC3E}">
        <p14:creationId xmlns:p14="http://schemas.microsoft.com/office/powerpoint/2010/main" val="44175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5AF8794-3F36-4BBF-A967-B4F65D1B87BC}"/>
              </a:ext>
            </a:extLst>
          </p:cNvPr>
          <p:cNvSpPr/>
          <p:nvPr/>
        </p:nvSpPr>
        <p:spPr>
          <a:xfrm>
            <a:off x="4030463" y="1226246"/>
            <a:ext cx="2631911" cy="615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3A136D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WAMP </a:t>
            </a:r>
            <a:r>
              <a:rPr lang="ko-KR" altLang="en-US" sz="2800" dirty="0">
                <a:solidFill>
                  <a:srgbClr val="3A136D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서버</a:t>
            </a:r>
            <a:endParaRPr lang="en-US" altLang="ko-KR" sz="2800" dirty="0">
              <a:solidFill>
                <a:srgbClr val="3A136D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3A136D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*Windows10, Apache, MySQL, PHP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173227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60%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7" name="Object 12">
            <a:extLst>
              <a:ext uri="{FF2B5EF4-FFF2-40B4-BE49-F238E27FC236}">
                <a16:creationId xmlns:a16="http://schemas.microsoft.com/office/drawing/2014/main" id="{5CD9B44B-4324-466B-9704-1B28BBD6CE9A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상품 분류 및 추천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BBC392EE-7440-44F5-9A07-938616F4BA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1710" r="31249" b="19319"/>
          <a:stretch/>
        </p:blipFill>
        <p:spPr>
          <a:xfrm>
            <a:off x="9169791" y="2337968"/>
            <a:ext cx="2286000" cy="2489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AD160-4C9E-40EC-A8AC-8ED3932A1B68}"/>
              </a:ext>
            </a:extLst>
          </p:cNvPr>
          <p:cNvSpPr txBox="1"/>
          <p:nvPr/>
        </p:nvSpPr>
        <p:spPr>
          <a:xfrm>
            <a:off x="7310105" y="2561715"/>
            <a:ext cx="1595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카테고리</a:t>
            </a:r>
            <a:endParaRPr lang="en-US" altLang="ko-KR" sz="2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 컬러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4B428-8E20-48C1-8C15-852B78764668}"/>
              </a:ext>
            </a:extLst>
          </p:cNvPr>
          <p:cNvSpPr txBox="1"/>
          <p:nvPr/>
        </p:nvSpPr>
        <p:spPr>
          <a:xfrm rot="95968">
            <a:off x="7034535" y="4101825"/>
            <a:ext cx="1646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필터에 맞는</a:t>
            </a:r>
            <a:endParaRPr lang="en-US" altLang="ko-KR" sz="2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Item</a:t>
            </a:r>
            <a:r>
              <a:rPr lang="ko-KR" altLang="en-US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데이터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DFCE1B36-584C-4DC9-8793-B5935C55130F}"/>
              </a:ext>
            </a:extLst>
          </p:cNvPr>
          <p:cNvSpPr/>
          <p:nvPr/>
        </p:nvSpPr>
        <p:spPr>
          <a:xfrm rot="16269476" flipH="1" flipV="1">
            <a:off x="7236919" y="2585447"/>
            <a:ext cx="653242" cy="1670655"/>
          </a:xfrm>
          <a:prstGeom prst="downArrow">
            <a:avLst>
              <a:gd name="adj1" fmla="val 21286"/>
              <a:gd name="adj2" fmla="val 89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B50DAEF-AEAF-44D1-8A08-321E0C46D921}"/>
              </a:ext>
            </a:extLst>
          </p:cNvPr>
          <p:cNvSpPr/>
          <p:nvPr/>
        </p:nvSpPr>
        <p:spPr>
          <a:xfrm rot="16269476" flipH="1">
            <a:off x="8076062" y="3125450"/>
            <a:ext cx="653242" cy="1670655"/>
          </a:xfrm>
          <a:prstGeom prst="downArrow">
            <a:avLst>
              <a:gd name="adj1" fmla="val 21286"/>
              <a:gd name="adj2" fmla="val 89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FBFCF8-6155-4746-8C9F-878B3E4DC8ED}"/>
              </a:ext>
            </a:extLst>
          </p:cNvPr>
          <p:cNvSpPr txBox="1"/>
          <p:nvPr/>
        </p:nvSpPr>
        <p:spPr>
          <a:xfrm flipH="1">
            <a:off x="7598910" y="3431881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http</a:t>
            </a:r>
            <a:endParaRPr lang="ko-KR" altLang="en-US" sz="2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24224C-0A56-42C3-89DD-5BDB444FD714}"/>
              </a:ext>
            </a:extLst>
          </p:cNvPr>
          <p:cNvSpPr/>
          <p:nvPr/>
        </p:nvSpPr>
        <p:spPr>
          <a:xfrm>
            <a:off x="5170728" y="2802361"/>
            <a:ext cx="1115969" cy="1809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A136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rPr>
              <a:t>PHP</a:t>
            </a:r>
            <a:endParaRPr lang="ko-KR" altLang="en-US" dirty="0">
              <a:solidFill>
                <a:srgbClr val="3A136D"/>
              </a:solidFill>
              <a:latin typeface="AppleSDGothicNeoH00" panose="02000503000000000000" pitchFamily="2" charset="-127"/>
              <a:ea typeface="AppleSDGothicNeoH00" panose="02000503000000000000" pitchFamily="2" charset="-127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2522F415-3911-48EE-A93F-6F1F1C64539E}"/>
              </a:ext>
            </a:extLst>
          </p:cNvPr>
          <p:cNvSpPr/>
          <p:nvPr/>
        </p:nvSpPr>
        <p:spPr>
          <a:xfrm rot="5400000" flipH="1">
            <a:off x="3938383" y="3039238"/>
            <a:ext cx="336235" cy="859914"/>
          </a:xfrm>
          <a:prstGeom prst="downArrow">
            <a:avLst>
              <a:gd name="adj1" fmla="val 21286"/>
              <a:gd name="adj2" fmla="val 89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A7C244-6621-4EA4-9D80-1DEB754DD1DD}"/>
              </a:ext>
            </a:extLst>
          </p:cNvPr>
          <p:cNvGrpSpPr/>
          <p:nvPr/>
        </p:nvGrpSpPr>
        <p:grpSpPr>
          <a:xfrm>
            <a:off x="1398376" y="2107136"/>
            <a:ext cx="1996502" cy="2818883"/>
            <a:chOff x="21416929" y="19938343"/>
            <a:chExt cx="1996502" cy="2818883"/>
          </a:xfrm>
        </p:grpSpPr>
        <p:sp>
          <p:nvSpPr>
            <p:cNvPr id="18" name="원통형 17">
              <a:extLst>
                <a:ext uri="{FF2B5EF4-FFF2-40B4-BE49-F238E27FC236}">
                  <a16:creationId xmlns:a16="http://schemas.microsoft.com/office/drawing/2014/main" id="{5CB0F9F0-4B01-4E22-BD27-2083C5EE18E8}"/>
                </a:ext>
              </a:extLst>
            </p:cNvPr>
            <p:cNvSpPr/>
            <p:nvPr/>
          </p:nvSpPr>
          <p:spPr>
            <a:xfrm>
              <a:off x="21416929" y="21865939"/>
              <a:ext cx="1996502" cy="826332"/>
            </a:xfrm>
            <a:prstGeom prst="can">
              <a:avLst/>
            </a:prstGeom>
            <a:solidFill>
              <a:schemeClr val="bg1"/>
            </a:solidFill>
            <a:ln w="9525">
              <a:solidFill>
                <a:srgbClr val="3A1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136D"/>
                </a:solidFill>
              </a:endParaRPr>
            </a:p>
          </p:txBody>
        </p:sp>
        <p:sp>
          <p:nvSpPr>
            <p:cNvPr id="19" name="원통형 18">
              <a:extLst>
                <a:ext uri="{FF2B5EF4-FFF2-40B4-BE49-F238E27FC236}">
                  <a16:creationId xmlns:a16="http://schemas.microsoft.com/office/drawing/2014/main" id="{F112BC74-6BC6-4FD7-A365-A631B5177A46}"/>
                </a:ext>
              </a:extLst>
            </p:cNvPr>
            <p:cNvSpPr/>
            <p:nvPr/>
          </p:nvSpPr>
          <p:spPr>
            <a:xfrm>
              <a:off x="21416929" y="21145859"/>
              <a:ext cx="1996502" cy="826332"/>
            </a:xfrm>
            <a:prstGeom prst="can">
              <a:avLst/>
            </a:prstGeom>
            <a:solidFill>
              <a:schemeClr val="bg1"/>
            </a:solidFill>
            <a:ln w="9525">
              <a:solidFill>
                <a:srgbClr val="3A1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136D"/>
                </a:solidFill>
              </a:endParaRPr>
            </a:p>
          </p:txBody>
        </p:sp>
        <p:sp>
          <p:nvSpPr>
            <p:cNvPr id="20" name="원통형 19">
              <a:extLst>
                <a:ext uri="{FF2B5EF4-FFF2-40B4-BE49-F238E27FC236}">
                  <a16:creationId xmlns:a16="http://schemas.microsoft.com/office/drawing/2014/main" id="{73B8AF97-8BDA-49C5-B3C6-53EFB86229D1}"/>
                </a:ext>
              </a:extLst>
            </p:cNvPr>
            <p:cNvSpPr/>
            <p:nvPr/>
          </p:nvSpPr>
          <p:spPr>
            <a:xfrm>
              <a:off x="21416929" y="20442399"/>
              <a:ext cx="1996502" cy="826332"/>
            </a:xfrm>
            <a:prstGeom prst="can">
              <a:avLst/>
            </a:prstGeom>
            <a:solidFill>
              <a:schemeClr val="bg1"/>
            </a:solidFill>
            <a:ln w="9525">
              <a:solidFill>
                <a:srgbClr val="3A13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3A136D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FA37C-7CB5-4AF5-B69A-08226041C953}"/>
                </a:ext>
              </a:extLst>
            </p:cNvPr>
            <p:cNvSpPr txBox="1"/>
            <p:nvPr/>
          </p:nvSpPr>
          <p:spPr>
            <a:xfrm>
              <a:off x="21830725" y="19938343"/>
              <a:ext cx="11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My SQL</a:t>
              </a:r>
              <a:endParaRPr lang="ko-KR" altLang="en-US" sz="2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186D1D-E91E-4F01-86AA-944A7E603AAC}"/>
                </a:ext>
              </a:extLst>
            </p:cNvPr>
            <p:cNvSpPr txBox="1"/>
            <p:nvPr/>
          </p:nvSpPr>
          <p:spPr>
            <a:xfrm>
              <a:off x="21720301" y="20633568"/>
              <a:ext cx="1399742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Item</a:t>
              </a:r>
            </a:p>
            <a:p>
              <a:pPr algn="ctr"/>
              <a:r>
                <a:rPr lang="en-US" altLang="ko-KR" sz="44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Data</a:t>
              </a:r>
            </a:p>
            <a:p>
              <a:pPr algn="ctr"/>
              <a:r>
                <a:rPr lang="en-US" altLang="ko-KR" sz="44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rPr>
                <a:t>DB</a:t>
              </a:r>
              <a:endParaRPr lang="ko-KR" altLang="en-US" sz="4400" dirty="0">
                <a:solidFill>
                  <a:srgbClr val="3A136D"/>
                </a:solidFill>
                <a:latin typeface="AppleSDGothicNeoH00" panose="02000503000000000000" pitchFamily="2" charset="-127"/>
                <a:ea typeface="AppleSDGothicNeoH00" panose="020005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2A27C4-FDAF-4EBA-8DA3-A7497D2A0997}"/>
              </a:ext>
            </a:extLst>
          </p:cNvPr>
          <p:cNvSpPr txBox="1"/>
          <p:nvPr/>
        </p:nvSpPr>
        <p:spPr>
          <a:xfrm>
            <a:off x="3918594" y="3115713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SQL Query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03463D-09F0-4626-ADAD-76DDB78041E6}"/>
              </a:ext>
            </a:extLst>
          </p:cNvPr>
          <p:cNvSpPr txBox="1"/>
          <p:nvPr/>
        </p:nvSpPr>
        <p:spPr>
          <a:xfrm>
            <a:off x="3768588" y="3960778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Item Data</a:t>
            </a:r>
            <a:endParaRPr lang="ko-KR" altLang="en-US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E64DA819-5B31-44E4-B5E2-EB22CDDF8739}"/>
              </a:ext>
            </a:extLst>
          </p:cNvPr>
          <p:cNvSpPr/>
          <p:nvPr/>
        </p:nvSpPr>
        <p:spPr>
          <a:xfrm rot="5400000" flipH="1" flipV="1">
            <a:off x="4235143" y="3492928"/>
            <a:ext cx="336235" cy="859914"/>
          </a:xfrm>
          <a:prstGeom prst="downArrow">
            <a:avLst>
              <a:gd name="adj1" fmla="val 21286"/>
              <a:gd name="adj2" fmla="val 89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5E5392-BE16-4B96-B513-AB75E9CFC299}"/>
              </a:ext>
            </a:extLst>
          </p:cNvPr>
          <p:cNvSpPr/>
          <p:nvPr/>
        </p:nvSpPr>
        <p:spPr>
          <a:xfrm>
            <a:off x="1027305" y="1860534"/>
            <a:ext cx="5601167" cy="3738282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99D19E-4A89-4017-B2DC-24BE8DB09112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16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6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81917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491CAC7F-6B04-47F3-A3C3-FE1886152554}"/>
              </a:ext>
            </a:extLst>
          </p:cNvPr>
          <p:cNvSpPr txBox="1"/>
          <p:nvPr/>
        </p:nvSpPr>
        <p:spPr>
          <a:xfrm>
            <a:off x="-397397" y="1905506"/>
            <a:ext cx="1298679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</a:t>
            </a:r>
          </a:p>
          <a:p>
            <a:pPr algn="ctr"/>
            <a:r>
              <a:rPr lang="ko-KR" alt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시연 영상</a:t>
            </a:r>
            <a:endParaRPr lang="en-US" sz="93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71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81917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80%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9" name="Object 12">
            <a:extLst>
              <a:ext uri="{FF2B5EF4-FFF2-40B4-BE49-F238E27FC236}">
                <a16:creationId xmlns:a16="http://schemas.microsoft.com/office/drawing/2014/main" id="{9E32E7A6-FB8D-4741-97DC-BF8180253E4E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시연 영상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7" name="시현 영상_2배속">
            <a:hlinkClick r:id="" action="ppaction://media"/>
            <a:extLst>
              <a:ext uri="{FF2B5EF4-FFF2-40B4-BE49-F238E27FC236}">
                <a16:creationId xmlns:a16="http://schemas.microsoft.com/office/drawing/2014/main" id="{487AC1D9-751B-4D99-A4C5-6B107F248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182562"/>
            <a:ext cx="3657600" cy="6492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D50A00-AF79-47C4-AF68-B732A3A462CE}"/>
              </a:ext>
            </a:extLst>
          </p:cNvPr>
          <p:cNvSpPr txBox="1"/>
          <p:nvPr/>
        </p:nvSpPr>
        <p:spPr>
          <a:xfrm>
            <a:off x="152400" y="62077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18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5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491CAC7F-6B04-47F3-A3C3-FE1886152554}"/>
              </a:ext>
            </a:extLst>
          </p:cNvPr>
          <p:cNvSpPr txBox="1"/>
          <p:nvPr/>
        </p:nvSpPr>
        <p:spPr>
          <a:xfrm>
            <a:off x="-397397" y="1905506"/>
            <a:ext cx="1298679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Q&amp;A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193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>
            <a:extLst>
              <a:ext uri="{FF2B5EF4-FFF2-40B4-BE49-F238E27FC236}">
                <a16:creationId xmlns:a16="http://schemas.microsoft.com/office/drawing/2014/main" id="{986FC921-A441-463A-96CF-1C2F9116CE49}"/>
              </a:ext>
            </a:extLst>
          </p:cNvPr>
          <p:cNvSpPr txBox="1"/>
          <p:nvPr/>
        </p:nvSpPr>
        <p:spPr>
          <a:xfrm>
            <a:off x="1292225" y="1721742"/>
            <a:ext cx="10403840" cy="3785652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NanumGothicExtraBold" pitchFamily="34" charset="0"/>
              </a:rPr>
              <a:t>1  </a:t>
            </a:r>
            <a:r>
              <a:rPr 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INTRO</a:t>
            </a: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NanumGothicExtraBold" pitchFamily="34" charset="0"/>
              </a:rPr>
              <a:t>2  </a:t>
            </a:r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유저의 퍼스널 컬러 측정</a:t>
            </a:r>
            <a:endParaRPr lang="en-US" altLang="ko-KR" sz="4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NanumGothicExtraBold" pitchFamily="34" charset="0"/>
              </a:rPr>
              <a:t>3  </a:t>
            </a:r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상품 분류 및 추천</a:t>
            </a:r>
            <a:endParaRPr lang="en-US" altLang="ko-KR" sz="4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NanumGothicExtraBold" pitchFamily="34" charset="0"/>
              </a:rPr>
              <a:t>4  </a:t>
            </a:r>
            <a:r>
              <a:rPr lang="ko-KR" altLang="en-US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시연 영상</a:t>
            </a:r>
            <a:endParaRPr lang="en-US" altLang="ko-KR" sz="4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  <a:cs typeface="NanumGothicExtraBold" pitchFamily="34" charset="0"/>
              </a:rPr>
              <a:t>5  </a:t>
            </a:r>
            <a:r>
              <a:rPr lang="en-US" altLang="ko-KR" sz="4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Q&amp;A</a:t>
            </a: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192009FC-92F7-4498-90CB-8A91FD64F42F}"/>
              </a:ext>
            </a:extLst>
          </p:cNvPr>
          <p:cNvSpPr txBox="1"/>
          <p:nvPr/>
        </p:nvSpPr>
        <p:spPr>
          <a:xfrm>
            <a:off x="1281146" y="374925"/>
            <a:ext cx="122936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목차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7A6070-E4F9-447F-BA21-78CBF587203A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DD2E1E-BA82-470E-8861-BF4A24DDA21B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BD0DED-CFE2-46A3-B52A-7D246D2C237D}"/>
              </a:ext>
            </a:extLst>
          </p:cNvPr>
          <p:cNvSpPr/>
          <p:nvPr/>
        </p:nvSpPr>
        <p:spPr>
          <a:xfrm>
            <a:off x="11651298" y="6093460"/>
            <a:ext cx="268605" cy="401319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3A9C3C-5C38-4689-B8AE-E58D1DBF23F7}"/>
              </a:ext>
            </a:extLst>
          </p:cNvPr>
          <p:cNvSpPr txBox="1"/>
          <p:nvPr/>
        </p:nvSpPr>
        <p:spPr>
          <a:xfrm>
            <a:off x="10759440" y="6085206"/>
            <a:ext cx="8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7AE71A6-59CD-48A7-9840-C87D9FD156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65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299720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759440" y="6085206"/>
            <a:ext cx="8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491CAC7F-6B04-47F3-A3C3-FE1886152554}"/>
              </a:ext>
            </a:extLst>
          </p:cNvPr>
          <p:cNvSpPr txBox="1"/>
          <p:nvPr/>
        </p:nvSpPr>
        <p:spPr>
          <a:xfrm>
            <a:off x="3551357" y="1905506"/>
            <a:ext cx="5089287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1</a:t>
            </a:r>
          </a:p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INTRO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145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INTRO – Personal Color Analysis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D7D2DF-0FBA-430A-99A3-85C118C9A48D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9ED47-E527-4495-92A1-8681A3792947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A7E94-080A-4501-8FE3-8020DBB41E8B}"/>
              </a:ext>
            </a:extLst>
          </p:cNvPr>
          <p:cNvSpPr/>
          <p:nvPr/>
        </p:nvSpPr>
        <p:spPr>
          <a:xfrm>
            <a:off x="11651298" y="6093461"/>
            <a:ext cx="268605" cy="299720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8C605-30B8-412B-B218-941391CD0DC0}"/>
              </a:ext>
            </a:extLst>
          </p:cNvPr>
          <p:cNvSpPr txBox="1"/>
          <p:nvPr/>
        </p:nvSpPr>
        <p:spPr>
          <a:xfrm>
            <a:off x="10759440" y="6085206"/>
            <a:ext cx="8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" name="Object 11">
            <a:extLst>
              <a:ext uri="{FF2B5EF4-FFF2-40B4-BE49-F238E27FC236}">
                <a16:creationId xmlns:a16="http://schemas.microsoft.com/office/drawing/2014/main" id="{D3D1068C-9E70-439B-A9B2-848CA7388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593"/>
          <a:stretch/>
        </p:blipFill>
        <p:spPr>
          <a:xfrm>
            <a:off x="2529641" y="1929733"/>
            <a:ext cx="7589719" cy="359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32AFDE-9B70-491C-B237-E80D0B04FD46}"/>
              </a:ext>
            </a:extLst>
          </p:cNvPr>
          <p:cNvSpPr txBox="1"/>
          <p:nvPr/>
        </p:nvSpPr>
        <p:spPr>
          <a:xfrm>
            <a:off x="152400" y="6207760"/>
            <a:ext cx="38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696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INTRO – Personal Color Analysis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D7D2DF-0FBA-430A-99A3-85C118C9A48D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9ED47-E527-4495-92A1-8681A3792947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A7E94-080A-4501-8FE3-8020DBB41E8B}"/>
              </a:ext>
            </a:extLst>
          </p:cNvPr>
          <p:cNvSpPr/>
          <p:nvPr/>
        </p:nvSpPr>
        <p:spPr>
          <a:xfrm>
            <a:off x="11651298" y="6093461"/>
            <a:ext cx="268605" cy="299720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8C605-30B8-412B-B218-941391CD0DC0}"/>
              </a:ext>
            </a:extLst>
          </p:cNvPr>
          <p:cNvSpPr txBox="1"/>
          <p:nvPr/>
        </p:nvSpPr>
        <p:spPr>
          <a:xfrm>
            <a:off x="10759440" y="6085206"/>
            <a:ext cx="8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8924A0-4727-4ED0-96B4-F700E2387455}"/>
              </a:ext>
            </a:extLst>
          </p:cNvPr>
          <p:cNvGrpSpPr/>
          <p:nvPr/>
        </p:nvGrpSpPr>
        <p:grpSpPr>
          <a:xfrm>
            <a:off x="3645183" y="1721996"/>
            <a:ext cx="4901633" cy="3969926"/>
            <a:chOff x="6675370" y="1784749"/>
            <a:chExt cx="4901633" cy="396992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EB90030-E05F-4585-B450-4B25A11B3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88" t="898" r="7788" b="9686"/>
            <a:stretch/>
          </p:blipFill>
          <p:spPr>
            <a:xfrm>
              <a:off x="9065620" y="1784749"/>
              <a:ext cx="2511383" cy="306816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F1A75C8-41D2-4199-92FC-1D343A001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238"/>
            <a:stretch/>
          </p:blipFill>
          <p:spPr>
            <a:xfrm>
              <a:off x="6675370" y="1784749"/>
              <a:ext cx="2511383" cy="309893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4F9513-BF59-40BB-A478-A4C89636F083}"/>
                </a:ext>
              </a:extLst>
            </p:cNvPr>
            <p:cNvSpPr txBox="1"/>
            <p:nvPr/>
          </p:nvSpPr>
          <p:spPr>
            <a:xfrm>
              <a:off x="7207145" y="5084989"/>
              <a:ext cx="1447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퍼스널 컬러에</a:t>
              </a:r>
              <a:endPara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맞지않는 색상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F17372-B845-41E6-8389-519F006FC35D}"/>
                </a:ext>
              </a:extLst>
            </p:cNvPr>
            <p:cNvSpPr txBox="1"/>
            <p:nvPr/>
          </p:nvSpPr>
          <p:spPr>
            <a:xfrm>
              <a:off x="9597395" y="5108344"/>
              <a:ext cx="1447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퍼스널 컬러에</a:t>
              </a:r>
              <a:endPara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맞는 색상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3C5B43-46C5-4672-BA16-6014DD93464D}"/>
              </a:ext>
            </a:extLst>
          </p:cNvPr>
          <p:cNvSpPr txBox="1"/>
          <p:nvPr/>
        </p:nvSpPr>
        <p:spPr>
          <a:xfrm>
            <a:off x="152400" y="6207760"/>
            <a:ext cx="38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ACF2B-7DF4-477C-B371-F211B49E360F}"/>
              </a:ext>
            </a:extLst>
          </p:cNvPr>
          <p:cNvSpPr txBox="1"/>
          <p:nvPr/>
        </p:nvSpPr>
        <p:spPr>
          <a:xfrm>
            <a:off x="1985740" y="6207760"/>
            <a:ext cx="8220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strike="noStrike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출처</a:t>
            </a:r>
            <a:r>
              <a:rPr lang="en-US" altLang="ko-KR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</a:t>
            </a:r>
            <a:r>
              <a:rPr lang="ko-KR" altLang="en-US" sz="1400" b="0" i="0" strike="noStrike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혜리 </a:t>
            </a:r>
            <a:r>
              <a:rPr lang="en-US" altLang="ko-KR" sz="1400" b="0" i="0" strike="noStrike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Vlog | </a:t>
            </a:r>
            <a:r>
              <a:rPr lang="ko-KR" altLang="en-US" sz="1400" b="0" i="0" strike="noStrike" dirty="0" err="1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웜톤</a:t>
            </a:r>
            <a:r>
              <a:rPr lang="en-US" altLang="ko-KR" sz="1400" b="0" i="0" strike="noStrike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vs</a:t>
            </a:r>
            <a:r>
              <a:rPr lang="ko-KR" altLang="en-US" sz="1400" b="0" i="0" strike="noStrike" dirty="0" err="1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쿨톤</a:t>
            </a:r>
            <a:r>
              <a:rPr lang="ko-KR" altLang="en-US" sz="1400" b="0" i="0" strike="noStrike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400" b="0" i="0" strike="noStrike" dirty="0" err="1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퍼스널컬러</a:t>
            </a:r>
            <a:r>
              <a:rPr lang="ko-KR" altLang="en-US" sz="1400" b="0" i="0" strike="noStrike" dirty="0">
                <a:solidFill>
                  <a:schemeClr val="bg1"/>
                </a:solidFill>
                <a:effectLst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논란 종결합니다</a:t>
            </a:r>
            <a:r>
              <a:rPr lang="en-US" altLang="ko-KR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https://www.youtube.com/watch?v=BzF4nrmABRw</a:t>
            </a:r>
            <a:endParaRPr lang="ko-KR" altLang="en-US" sz="14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203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5" y="374925"/>
            <a:ext cx="1029585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INTRO – </a:t>
            </a:r>
            <a:r>
              <a:rPr lang="ko-KR" altLang="en-US" sz="28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전문가 측정 방식 및 기존 퍼스널 컬러 측정 어플 비교</a:t>
            </a:r>
            <a:endParaRPr 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D7D2DF-0FBA-430A-99A3-85C118C9A48D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9ED47-E527-4495-92A1-8681A3792947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A7E94-080A-4501-8FE3-8020DBB41E8B}"/>
              </a:ext>
            </a:extLst>
          </p:cNvPr>
          <p:cNvSpPr/>
          <p:nvPr/>
        </p:nvSpPr>
        <p:spPr>
          <a:xfrm>
            <a:off x="11651298" y="6093461"/>
            <a:ext cx="268605" cy="299720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8C605-30B8-412B-B218-941391CD0DC0}"/>
              </a:ext>
            </a:extLst>
          </p:cNvPr>
          <p:cNvSpPr txBox="1"/>
          <p:nvPr/>
        </p:nvSpPr>
        <p:spPr>
          <a:xfrm>
            <a:off x="10759440" y="6085206"/>
            <a:ext cx="8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B2F3E-1346-497C-AF12-2E610DBA179F}"/>
              </a:ext>
            </a:extLst>
          </p:cNvPr>
          <p:cNvSpPr txBox="1"/>
          <p:nvPr/>
        </p:nvSpPr>
        <p:spPr>
          <a:xfrm>
            <a:off x="152400" y="6207760"/>
            <a:ext cx="38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6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8F9820A4-305C-49CB-BBBF-442DFD3E2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925068"/>
              </p:ext>
            </p:extLst>
          </p:nvPr>
        </p:nvGraphicFramePr>
        <p:xfrm>
          <a:off x="1281144" y="1433477"/>
          <a:ext cx="9706897" cy="4206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724">
                  <a:extLst>
                    <a:ext uri="{9D8B030D-6E8A-4147-A177-3AD203B41FA5}">
                      <a16:colId xmlns:a16="http://schemas.microsoft.com/office/drawing/2014/main" val="4138677793"/>
                    </a:ext>
                  </a:extLst>
                </a:gridCol>
                <a:gridCol w="2843403">
                  <a:extLst>
                    <a:ext uri="{9D8B030D-6E8A-4147-A177-3AD203B41FA5}">
                      <a16:colId xmlns:a16="http://schemas.microsoft.com/office/drawing/2014/main" val="640687251"/>
                    </a:ext>
                  </a:extLst>
                </a:gridCol>
                <a:gridCol w="2218385">
                  <a:extLst>
                    <a:ext uri="{9D8B030D-6E8A-4147-A177-3AD203B41FA5}">
                      <a16:colId xmlns:a16="http://schemas.microsoft.com/office/drawing/2014/main" val="3544792274"/>
                    </a:ext>
                  </a:extLst>
                </a:gridCol>
                <a:gridCol w="2218385">
                  <a:extLst>
                    <a:ext uri="{9D8B030D-6E8A-4147-A177-3AD203B41FA5}">
                      <a16:colId xmlns:a16="http://schemas.microsoft.com/office/drawing/2014/main" val="1260409363"/>
                    </a:ext>
                  </a:extLst>
                </a:gridCol>
              </a:tblGrid>
              <a:tr h="914819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rgbClr val="3A136D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136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A136D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퍼스널 컬러 측정 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A136D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스타일링 추천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3A136D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평균 측정</a:t>
                      </a:r>
                      <a:r>
                        <a:rPr lang="en-US" altLang="ko-KR" sz="2000" dirty="0">
                          <a:solidFill>
                            <a:srgbClr val="3A136D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3A136D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비용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997193"/>
                  </a:ext>
                </a:extLst>
              </a:tr>
              <a:tr h="818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전문가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측정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O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O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1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시간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30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분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10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만 원</a:t>
                      </a:r>
                      <a:endParaRPr lang="en-US" altLang="ko-KR" sz="20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119808"/>
                  </a:ext>
                </a:extLst>
              </a:tr>
              <a:tr h="818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Z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사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어플리케이션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2E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X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2E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O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2E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-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2E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22505"/>
                  </a:ext>
                </a:extLst>
              </a:tr>
              <a:tr h="818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C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사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어플리케이션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32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O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326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X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326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분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, 0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32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624406"/>
                  </a:ext>
                </a:extLst>
              </a:tr>
              <a:tr h="818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S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사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어플리케이션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5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O</a:t>
                      </a:r>
                      <a:r>
                        <a:rPr lang="ko-KR" altLang="en-US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5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X</a:t>
                      </a:r>
                      <a:endParaRPr lang="ko-KR" altLang="en-US" sz="4800" dirty="0">
                        <a:solidFill>
                          <a:schemeClr val="bg1"/>
                        </a:solidFill>
                        <a:latin typeface="AppleSDGothicNeoEB00" panose="02000503000000000000" pitchFamily="2" charset="-127"/>
                        <a:ea typeface="AppleSDGothicNeoEB00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5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3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분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, 0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13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9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6" y="374925"/>
            <a:ext cx="109006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INTRO – </a:t>
            </a:r>
            <a:r>
              <a:rPr lang="en-US" sz="4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ColorFit</a:t>
            </a:r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의 </a:t>
            </a:r>
            <a:r>
              <a:rPr lang="ko-KR" altLang="en-US" sz="4000" dirty="0" err="1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차별점</a:t>
            </a:r>
            <a:endParaRPr lang="en-US" sz="28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D7D2DF-0FBA-430A-99A3-85C118C9A48D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9ED47-E527-4495-92A1-8681A3792947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A7E94-080A-4501-8FE3-8020DBB41E8B}"/>
              </a:ext>
            </a:extLst>
          </p:cNvPr>
          <p:cNvSpPr/>
          <p:nvPr/>
        </p:nvSpPr>
        <p:spPr>
          <a:xfrm>
            <a:off x="11651298" y="6093461"/>
            <a:ext cx="268605" cy="299720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8C605-30B8-412B-B218-941391CD0DC0}"/>
              </a:ext>
            </a:extLst>
          </p:cNvPr>
          <p:cNvSpPr txBox="1"/>
          <p:nvPr/>
        </p:nvSpPr>
        <p:spPr>
          <a:xfrm>
            <a:off x="10759440" y="6085206"/>
            <a:ext cx="81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A8CD31-1BF6-4A0A-8A0E-894648E6DEBA}"/>
              </a:ext>
            </a:extLst>
          </p:cNvPr>
          <p:cNvGrpSpPr/>
          <p:nvPr/>
        </p:nvGrpSpPr>
        <p:grpSpPr>
          <a:xfrm>
            <a:off x="8270857" y="1173476"/>
            <a:ext cx="2775605" cy="3712117"/>
            <a:chOff x="6321503" y="1068552"/>
            <a:chExt cx="4137055" cy="5532931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6AA6271-9885-4F55-AD5B-9FC2C1013DFE}"/>
                </a:ext>
              </a:extLst>
            </p:cNvPr>
            <p:cNvSpPr/>
            <p:nvPr/>
          </p:nvSpPr>
          <p:spPr>
            <a:xfrm>
              <a:off x="6952468" y="1978875"/>
              <a:ext cx="2057400" cy="279107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4EC06A2-4609-4101-8E42-4D98FA3D442B}"/>
                </a:ext>
              </a:extLst>
            </p:cNvPr>
            <p:cNvSpPr/>
            <p:nvPr/>
          </p:nvSpPr>
          <p:spPr>
            <a:xfrm rot="831406">
              <a:off x="6321503" y="1990203"/>
              <a:ext cx="652332" cy="2971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1320A19-6951-418D-A959-762741F490E1}"/>
                </a:ext>
              </a:extLst>
            </p:cNvPr>
            <p:cNvSpPr/>
            <p:nvPr/>
          </p:nvSpPr>
          <p:spPr>
            <a:xfrm rot="20768594" flipH="1">
              <a:off x="8953589" y="1990203"/>
              <a:ext cx="652332" cy="29718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다리꼴 34">
              <a:extLst>
                <a:ext uri="{FF2B5EF4-FFF2-40B4-BE49-F238E27FC236}">
                  <a16:creationId xmlns:a16="http://schemas.microsoft.com/office/drawing/2014/main" id="{3DEB0C52-6CB3-4071-93E6-C102DD8B6D93}"/>
                </a:ext>
              </a:extLst>
            </p:cNvPr>
            <p:cNvSpPr/>
            <p:nvPr/>
          </p:nvSpPr>
          <p:spPr>
            <a:xfrm rot="20007750">
              <a:off x="7524460" y="4639635"/>
              <a:ext cx="2718555" cy="1961848"/>
            </a:xfrm>
            <a:prstGeom prst="trapezoid">
              <a:avLst/>
            </a:prstGeom>
            <a:solidFill>
              <a:srgbClr val="D1B8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별: 꼭짓점 4개 35">
              <a:extLst>
                <a:ext uri="{FF2B5EF4-FFF2-40B4-BE49-F238E27FC236}">
                  <a16:creationId xmlns:a16="http://schemas.microsoft.com/office/drawing/2014/main" id="{C9DDA67B-A318-4917-85ED-33406A90DA3F}"/>
                </a:ext>
              </a:extLst>
            </p:cNvPr>
            <p:cNvSpPr/>
            <p:nvPr/>
          </p:nvSpPr>
          <p:spPr>
            <a:xfrm>
              <a:off x="9059083" y="1068552"/>
              <a:ext cx="891437" cy="886779"/>
            </a:xfrm>
            <a:prstGeom prst="star4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4개 36">
              <a:extLst>
                <a:ext uri="{FF2B5EF4-FFF2-40B4-BE49-F238E27FC236}">
                  <a16:creationId xmlns:a16="http://schemas.microsoft.com/office/drawing/2014/main" id="{B827E419-A0B1-498B-A5EC-25614B54BB86}"/>
                </a:ext>
              </a:extLst>
            </p:cNvPr>
            <p:cNvSpPr/>
            <p:nvPr/>
          </p:nvSpPr>
          <p:spPr>
            <a:xfrm>
              <a:off x="6341263" y="4326555"/>
              <a:ext cx="891437" cy="886779"/>
            </a:xfrm>
            <a:prstGeom prst="star4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4개 37">
              <a:extLst>
                <a:ext uri="{FF2B5EF4-FFF2-40B4-BE49-F238E27FC236}">
                  <a16:creationId xmlns:a16="http://schemas.microsoft.com/office/drawing/2014/main" id="{759EAE6C-8CE1-470B-9EED-D8876E31720B}"/>
                </a:ext>
              </a:extLst>
            </p:cNvPr>
            <p:cNvSpPr/>
            <p:nvPr/>
          </p:nvSpPr>
          <p:spPr>
            <a:xfrm>
              <a:off x="9567121" y="5646956"/>
              <a:ext cx="891437" cy="886779"/>
            </a:xfrm>
            <a:prstGeom prst="star4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A45F5E-E75D-4FAC-B1FE-13D02C960034}"/>
              </a:ext>
            </a:extLst>
          </p:cNvPr>
          <p:cNvGrpSpPr/>
          <p:nvPr/>
        </p:nvGrpSpPr>
        <p:grpSpPr>
          <a:xfrm>
            <a:off x="1145538" y="2078245"/>
            <a:ext cx="5369596" cy="2807348"/>
            <a:chOff x="693942" y="2279385"/>
            <a:chExt cx="5369596" cy="2807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3A848EB-E1C8-4C55-873A-7A7E9262D8DE}"/>
                </a:ext>
              </a:extLst>
            </p:cNvPr>
            <p:cNvGrpSpPr/>
            <p:nvPr/>
          </p:nvGrpSpPr>
          <p:grpSpPr>
            <a:xfrm>
              <a:off x="3256190" y="2279385"/>
              <a:ext cx="2807348" cy="2807348"/>
              <a:chOff x="7382953" y="2908310"/>
              <a:chExt cx="2244715" cy="224471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D5F710B-20D2-4C0F-965C-77E91C2A8C7B}"/>
                  </a:ext>
                </a:extLst>
              </p:cNvPr>
              <p:cNvSpPr/>
              <p:nvPr/>
            </p:nvSpPr>
            <p:spPr>
              <a:xfrm>
                <a:off x="7382953" y="2908310"/>
                <a:ext cx="2244715" cy="2244715"/>
              </a:xfrm>
              <a:prstGeom prst="ellipse">
                <a:avLst/>
              </a:prstGeom>
              <a:solidFill>
                <a:srgbClr val="3A13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B893248-8A19-45B9-B242-E553529ECA8A}"/>
                  </a:ext>
                </a:extLst>
              </p:cNvPr>
              <p:cNvSpPr/>
              <p:nvPr/>
            </p:nvSpPr>
            <p:spPr>
              <a:xfrm>
                <a:off x="7592380" y="3117737"/>
                <a:ext cx="1825860" cy="18258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0" dirty="0">
                    <a:solidFill>
                      <a:srgbClr val="3A136D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단</a:t>
                </a:r>
                <a:endParaRPr lang="en-US" altLang="ko-KR" sz="60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  <a:p>
                <a:pPr algn="ctr"/>
                <a:r>
                  <a:rPr lang="en-US" altLang="ko-KR" sz="6000" dirty="0">
                    <a:solidFill>
                      <a:srgbClr val="3A136D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3</a:t>
                </a:r>
                <a:r>
                  <a:rPr lang="ko-KR" altLang="en-US" sz="6000" dirty="0">
                    <a:solidFill>
                      <a:srgbClr val="3A136D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분</a:t>
                </a:r>
                <a:r>
                  <a:rPr lang="en-US" altLang="ko-KR" sz="6000" dirty="0">
                    <a:solidFill>
                      <a:srgbClr val="3A136D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rPr>
                  <a:t>!</a:t>
                </a:r>
                <a:endParaRPr lang="ko-KR" altLang="en-US" sz="6000" dirty="0">
                  <a:solidFill>
                    <a:srgbClr val="3A136D"/>
                  </a:solidFill>
                  <a:latin typeface="AppleSDGothicNeoH00" panose="02000503000000000000" pitchFamily="2" charset="-127"/>
                  <a:ea typeface="AppleSDGothicNeoH00" panose="02000503000000000000" pitchFamily="2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3F6DCC-E40C-4B1E-8D37-922733F0044C}"/>
                </a:ext>
              </a:extLst>
            </p:cNvPr>
            <p:cNvGrpSpPr/>
            <p:nvPr/>
          </p:nvGrpSpPr>
          <p:grpSpPr>
            <a:xfrm>
              <a:off x="693942" y="2279385"/>
              <a:ext cx="2807348" cy="2807348"/>
              <a:chOff x="-103225" y="2584184"/>
              <a:chExt cx="2807348" cy="2807348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D9B70FA-3E10-49EE-AEA4-204D7C49B9B7}"/>
                  </a:ext>
                </a:extLst>
              </p:cNvPr>
              <p:cNvGrpSpPr/>
              <p:nvPr/>
            </p:nvGrpSpPr>
            <p:grpSpPr>
              <a:xfrm>
                <a:off x="178092" y="2865501"/>
                <a:ext cx="2244715" cy="2244715"/>
                <a:chOff x="7382953" y="2908310"/>
                <a:chExt cx="2244715" cy="2244715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07533CE-9995-4D5D-B276-54FD08083387}"/>
                    </a:ext>
                  </a:extLst>
                </p:cNvPr>
                <p:cNvSpPr/>
                <p:nvPr/>
              </p:nvSpPr>
              <p:spPr>
                <a:xfrm>
                  <a:off x="7382953" y="2908310"/>
                  <a:ext cx="2244715" cy="2244715"/>
                </a:xfrm>
                <a:prstGeom prst="ellipse">
                  <a:avLst/>
                </a:prstGeom>
                <a:solidFill>
                  <a:srgbClr val="3A13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85A8056-4FA2-4A70-A285-417B1DD51E17}"/>
                    </a:ext>
                  </a:extLst>
                </p:cNvPr>
                <p:cNvSpPr/>
                <p:nvPr/>
              </p:nvSpPr>
              <p:spPr>
                <a:xfrm>
                  <a:off x="7592380" y="3117737"/>
                  <a:ext cx="1825860" cy="18258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600" dirty="0">
                      <a:solidFill>
                        <a:srgbClr val="3A136D"/>
                      </a:solidFill>
                      <a:latin typeface="AppleSDGothicNeoH00" panose="02000503000000000000" pitchFamily="2" charset="-127"/>
                      <a:ea typeface="AppleSDGothicNeoH00" panose="02000503000000000000" pitchFamily="2" charset="-127"/>
                    </a:rPr>
                    <a:t>1</a:t>
                  </a:r>
                  <a:r>
                    <a:rPr lang="ko-KR" altLang="en-US" sz="3600" dirty="0">
                      <a:solidFill>
                        <a:srgbClr val="3A136D"/>
                      </a:solidFill>
                      <a:latin typeface="AppleSDGothicNeoH00" panose="02000503000000000000" pitchFamily="2" charset="-127"/>
                      <a:ea typeface="AppleSDGothicNeoH00" panose="02000503000000000000" pitchFamily="2" charset="-127"/>
                    </a:rPr>
                    <a:t>시간</a:t>
                  </a:r>
                  <a:endParaRPr lang="en-US" altLang="ko-KR" sz="3600" dirty="0">
                    <a:solidFill>
                      <a:srgbClr val="3A136D"/>
                    </a:solidFill>
                    <a:latin typeface="AppleSDGothicNeoH00" panose="02000503000000000000" pitchFamily="2" charset="-127"/>
                    <a:ea typeface="AppleSDGothicNeoH00" panose="02000503000000000000" pitchFamily="2" charset="-127"/>
                  </a:endParaRPr>
                </a:p>
                <a:p>
                  <a:pPr algn="ctr"/>
                  <a:r>
                    <a:rPr lang="en-US" altLang="ko-KR" sz="3600" dirty="0">
                      <a:solidFill>
                        <a:srgbClr val="3A136D"/>
                      </a:solidFill>
                      <a:latin typeface="AppleSDGothicNeoH00" panose="02000503000000000000" pitchFamily="2" charset="-127"/>
                      <a:ea typeface="AppleSDGothicNeoH00" panose="02000503000000000000" pitchFamily="2" charset="-127"/>
                    </a:rPr>
                    <a:t>30</a:t>
                  </a:r>
                  <a:r>
                    <a:rPr lang="ko-KR" altLang="en-US" sz="3600" dirty="0">
                      <a:solidFill>
                        <a:srgbClr val="3A136D"/>
                      </a:solidFill>
                      <a:latin typeface="AppleSDGothicNeoH00" panose="02000503000000000000" pitchFamily="2" charset="-127"/>
                      <a:ea typeface="AppleSDGothicNeoH00" panose="02000503000000000000" pitchFamily="2" charset="-127"/>
                    </a:rPr>
                    <a:t>분</a:t>
                  </a:r>
                </a:p>
              </p:txBody>
            </p:sp>
          </p:grpSp>
          <p:sp>
            <p:nvSpPr>
              <p:cNvPr id="3" name="십자형 2">
                <a:extLst>
                  <a:ext uri="{FF2B5EF4-FFF2-40B4-BE49-F238E27FC236}">
                    <a16:creationId xmlns:a16="http://schemas.microsoft.com/office/drawing/2014/main" id="{A4D03C2B-09A5-4BDF-8CF0-BFC3294C1668}"/>
                  </a:ext>
                </a:extLst>
              </p:cNvPr>
              <p:cNvSpPr/>
              <p:nvPr/>
            </p:nvSpPr>
            <p:spPr>
              <a:xfrm rot="2658673">
                <a:off x="-103225" y="2584184"/>
                <a:ext cx="2807348" cy="2807348"/>
              </a:xfrm>
              <a:prstGeom prst="plus">
                <a:avLst>
                  <a:gd name="adj" fmla="val 38363"/>
                </a:avLst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CA6C52-9C23-4A97-A892-0CC8AD28ABD4}"/>
              </a:ext>
            </a:extLst>
          </p:cNvPr>
          <p:cNvSpPr txBox="1"/>
          <p:nvPr/>
        </p:nvSpPr>
        <p:spPr>
          <a:xfrm>
            <a:off x="8747192" y="5315192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맞춤의상 추천</a:t>
            </a:r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481D1A-A3CD-4C44-BEE3-E00B5784FF8F}"/>
              </a:ext>
            </a:extLst>
          </p:cNvPr>
          <p:cNvSpPr txBox="1"/>
          <p:nvPr/>
        </p:nvSpPr>
        <p:spPr>
          <a:xfrm>
            <a:off x="3015536" y="531519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빠른 측정 시간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4E8836-DA95-4D7C-AEC2-66EA1A55AA16}"/>
              </a:ext>
            </a:extLst>
          </p:cNvPr>
          <p:cNvSpPr txBox="1"/>
          <p:nvPr/>
        </p:nvSpPr>
        <p:spPr>
          <a:xfrm>
            <a:off x="152400" y="6207760"/>
            <a:ext cx="38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7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96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A07979F-2EE5-46E9-ABAC-E443A7AA54D8}"/>
              </a:ext>
            </a:extLst>
          </p:cNvPr>
          <p:cNvSpPr/>
          <p:nvPr/>
        </p:nvSpPr>
        <p:spPr>
          <a:xfrm>
            <a:off x="11614150" y="6054726"/>
            <a:ext cx="3429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6BAC2B-F77A-44AC-A5B2-81B7DCA6619F}"/>
              </a:ext>
            </a:extLst>
          </p:cNvPr>
          <p:cNvSpPr/>
          <p:nvPr/>
        </p:nvSpPr>
        <p:spPr>
          <a:xfrm>
            <a:off x="11696065" y="5972809"/>
            <a:ext cx="179070" cy="81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AA82FD-60B7-4FFF-8897-671960D82F6A}"/>
              </a:ext>
            </a:extLst>
          </p:cNvPr>
          <p:cNvSpPr/>
          <p:nvPr/>
        </p:nvSpPr>
        <p:spPr>
          <a:xfrm>
            <a:off x="11651298" y="6093461"/>
            <a:ext cx="268605" cy="240283"/>
          </a:xfrm>
          <a:prstGeom prst="rect">
            <a:avLst/>
          </a:prstGeom>
          <a:solidFill>
            <a:srgbClr val="3A1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64C71-254E-4FA9-96EE-74F3566E6650}"/>
              </a:ext>
            </a:extLst>
          </p:cNvPr>
          <p:cNvSpPr txBox="1"/>
          <p:nvPr/>
        </p:nvSpPr>
        <p:spPr>
          <a:xfrm>
            <a:off x="10498238" y="6085206"/>
            <a:ext cx="1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40%</a:t>
            </a:r>
            <a:endParaRPr lang="ko-KR" altLang="en-US" sz="24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491CAC7F-6B04-47F3-A3C3-FE1886152554}"/>
              </a:ext>
            </a:extLst>
          </p:cNvPr>
          <p:cNvSpPr txBox="1"/>
          <p:nvPr/>
        </p:nvSpPr>
        <p:spPr>
          <a:xfrm>
            <a:off x="-397397" y="1905506"/>
            <a:ext cx="1298679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2</a:t>
            </a:r>
          </a:p>
          <a:p>
            <a:pPr algn="ctr"/>
            <a:r>
              <a:rPr lang="ko-KR" altLang="en-US" sz="93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유저의 퍼스널 컬러 측정</a:t>
            </a:r>
            <a:endParaRPr lang="en-US" sz="93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EE5B6-5AE5-4F76-A299-C1E510FBD4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14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13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2">
            <a:extLst>
              <a:ext uri="{FF2B5EF4-FFF2-40B4-BE49-F238E27FC236}">
                <a16:creationId xmlns:a16="http://schemas.microsoft.com/office/drawing/2014/main" id="{91F8F5ED-BDFB-4EF0-9439-5B2CD362AC27}"/>
              </a:ext>
            </a:extLst>
          </p:cNvPr>
          <p:cNvSpPr txBox="1"/>
          <p:nvPr/>
        </p:nvSpPr>
        <p:spPr>
          <a:xfrm>
            <a:off x="1281146" y="374925"/>
            <a:ext cx="80965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유저의 퍼스널 컬러 측정</a:t>
            </a:r>
            <a:endParaRPr lang="en-US" sz="40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1DAF62A-A3A4-4843-B6BE-78B801380D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24259"/>
            <a:ext cx="1270986" cy="1213780"/>
          </a:xfrm>
          <a:prstGeom prst="rect">
            <a:avLst/>
          </a:prstGeom>
          <a:ln>
            <a:noFill/>
          </a:ln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61B83138-821A-4318-B826-3CF5A20E3C1E}"/>
              </a:ext>
            </a:extLst>
          </p:cNvPr>
          <p:cNvGrpSpPr/>
          <p:nvPr/>
        </p:nvGrpSpPr>
        <p:grpSpPr>
          <a:xfrm>
            <a:off x="732251" y="1794452"/>
            <a:ext cx="5120641" cy="4823927"/>
            <a:chOff x="382014" y="1735490"/>
            <a:chExt cx="5120641" cy="48239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6BA413-EA9B-43CE-8936-0FEB6A4A7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258" y="1973460"/>
              <a:ext cx="3592151" cy="2877464"/>
            </a:xfrm>
            <a:prstGeom prst="rect">
              <a:avLst/>
            </a:prstGeom>
          </p:spPr>
        </p:pic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BF24687-15D6-42DB-B9F6-460448AD8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647" b="41696"/>
            <a:stretch/>
          </p:blipFill>
          <p:spPr>
            <a:xfrm>
              <a:off x="773508" y="4963344"/>
              <a:ext cx="4337652" cy="148365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357E46-6B60-496A-A789-619AFAD4293D}"/>
                </a:ext>
              </a:extLst>
            </p:cNvPr>
            <p:cNvSpPr/>
            <p:nvPr/>
          </p:nvSpPr>
          <p:spPr>
            <a:xfrm>
              <a:off x="382014" y="1735490"/>
              <a:ext cx="5120641" cy="482392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A7B9AE-A2ED-4CA6-AAE1-61B4547CA55D}"/>
              </a:ext>
            </a:extLst>
          </p:cNvPr>
          <p:cNvSpPr txBox="1"/>
          <p:nvPr/>
        </p:nvSpPr>
        <p:spPr>
          <a:xfrm>
            <a:off x="1509871" y="1260109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RGB </a:t>
            </a:r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숫자 값 데이터 셋을 이용했을 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09B52-5D84-4B9D-AA8C-8B733FC67720}"/>
              </a:ext>
            </a:extLst>
          </p:cNvPr>
          <p:cNvSpPr txBox="1"/>
          <p:nvPr/>
        </p:nvSpPr>
        <p:spPr>
          <a:xfrm>
            <a:off x="7624128" y="1260109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이미지 데이터 셋을 이용했을 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D187E79-5160-4E89-B8E3-30D24B0EFF00}"/>
              </a:ext>
            </a:extLst>
          </p:cNvPr>
          <p:cNvGrpSpPr/>
          <p:nvPr/>
        </p:nvGrpSpPr>
        <p:grpSpPr>
          <a:xfrm>
            <a:off x="6580409" y="1794452"/>
            <a:ext cx="5120641" cy="4823927"/>
            <a:chOff x="6297851" y="1735490"/>
            <a:chExt cx="5120641" cy="482392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DB0E85E-45D0-441D-81E4-04B26CC1C2B4}"/>
                </a:ext>
              </a:extLst>
            </p:cNvPr>
            <p:cNvSpPr/>
            <p:nvPr/>
          </p:nvSpPr>
          <p:spPr>
            <a:xfrm>
              <a:off x="6297851" y="1735490"/>
              <a:ext cx="5120641" cy="4823927"/>
            </a:xfrm>
            <a:prstGeom prst="rect">
              <a:avLst/>
            </a:prstGeom>
            <a:no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B6DAEE7-E94F-43D6-A0F0-5658F3509DA0}"/>
                </a:ext>
              </a:extLst>
            </p:cNvPr>
            <p:cNvGrpSpPr/>
            <p:nvPr/>
          </p:nvGrpSpPr>
          <p:grpSpPr>
            <a:xfrm>
              <a:off x="7341569" y="2089185"/>
              <a:ext cx="3310683" cy="2233944"/>
              <a:chOff x="6523553" y="1973460"/>
              <a:chExt cx="2750123" cy="1855696"/>
            </a:xfrm>
          </p:grpSpPr>
          <p:grpSp>
            <p:nvGrpSpPr>
              <p:cNvPr id="23" name="그룹 1005">
                <a:extLst>
                  <a:ext uri="{FF2B5EF4-FFF2-40B4-BE49-F238E27FC236}">
                    <a16:creationId xmlns:a16="http://schemas.microsoft.com/office/drawing/2014/main" id="{291102F2-3C62-49D1-AF6D-5E0FD871C20C}"/>
                  </a:ext>
                </a:extLst>
              </p:cNvPr>
              <p:cNvGrpSpPr/>
              <p:nvPr/>
            </p:nvGrpSpPr>
            <p:grpSpPr>
              <a:xfrm>
                <a:off x="6523553" y="1973460"/>
                <a:ext cx="2187992" cy="1547036"/>
                <a:chOff x="426150" y="2628793"/>
                <a:chExt cx="7111346" cy="5028129"/>
              </a:xfrm>
            </p:grpSpPr>
            <p:pic>
              <p:nvPicPr>
                <p:cNvPr id="24" name="Object 16">
                  <a:extLst>
                    <a:ext uri="{FF2B5EF4-FFF2-40B4-BE49-F238E27FC236}">
                      <a16:creationId xmlns:a16="http://schemas.microsoft.com/office/drawing/2014/main" id="{3025A573-834A-41A1-8B2C-F6CD42483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26150" y="2628793"/>
                  <a:ext cx="7111346" cy="5028129"/>
                </a:xfrm>
                <a:prstGeom prst="rect">
                  <a:avLst/>
                </a:prstGeom>
              </p:spPr>
            </p:pic>
          </p:grpSp>
          <p:grpSp>
            <p:nvGrpSpPr>
              <p:cNvPr id="25" name="그룹 1006">
                <a:extLst>
                  <a:ext uri="{FF2B5EF4-FFF2-40B4-BE49-F238E27FC236}">
                    <a16:creationId xmlns:a16="http://schemas.microsoft.com/office/drawing/2014/main" id="{C837D3F2-F789-4FF2-A44F-486774C09D8A}"/>
                  </a:ext>
                </a:extLst>
              </p:cNvPr>
              <p:cNvGrpSpPr/>
              <p:nvPr/>
            </p:nvGrpSpPr>
            <p:grpSpPr>
              <a:xfrm>
                <a:off x="6950073" y="2282120"/>
                <a:ext cx="2323603" cy="1547036"/>
                <a:chOff x="8885714" y="2534695"/>
                <a:chExt cx="7834768" cy="5216324"/>
              </a:xfrm>
            </p:grpSpPr>
            <p:pic>
              <p:nvPicPr>
                <p:cNvPr id="26" name="Object 19">
                  <a:extLst>
                    <a:ext uri="{FF2B5EF4-FFF2-40B4-BE49-F238E27FC236}">
                      <a16:creationId xmlns:a16="http://schemas.microsoft.com/office/drawing/2014/main" id="{C5C956EA-FA6E-4161-A0C4-CC8DB748DF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8885714" y="2534695"/>
                  <a:ext cx="7834768" cy="521632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8" name="그림 27" descr="광장이(가) 표시된 사진&#10;&#10;자동 생성된 설명">
              <a:extLst>
                <a:ext uri="{FF2B5EF4-FFF2-40B4-BE49-F238E27FC236}">
                  <a16:creationId xmlns:a16="http://schemas.microsoft.com/office/drawing/2014/main" id="{2CEF2431-DEF3-4D5F-A5D9-B81B98DD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987" y="4850924"/>
              <a:ext cx="915719" cy="91571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A99A46-5E97-46D3-9388-6AD66697141D}"/>
                </a:ext>
              </a:extLst>
            </p:cNvPr>
            <p:cNvSpPr txBox="1"/>
            <p:nvPr/>
          </p:nvSpPr>
          <p:spPr>
            <a:xfrm>
              <a:off x="7708706" y="4920190"/>
              <a:ext cx="11726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봄 웜 </a:t>
              </a:r>
              <a:r>
                <a:rPr lang="en-US" altLang="ko-KR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28.5%</a:t>
              </a:r>
            </a:p>
            <a:p>
              <a:r>
                <a:rPr lang="ko-KR" altLang="en-US" sz="1100" b="1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여름 쿨 </a:t>
              </a:r>
              <a:r>
                <a:rPr lang="en-US" altLang="ko-KR" sz="1100" b="1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29.0%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가을 웜 </a:t>
              </a:r>
              <a:r>
                <a:rPr lang="en-US" altLang="ko-KR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22.8%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겨울 쿨 </a:t>
              </a:r>
              <a:r>
                <a:rPr lang="en-US" altLang="ko-KR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19.7%</a:t>
              </a:r>
              <a:endParaRPr lang="ko-KR" altLang="en-US" sz="1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31" name="그림 30" descr="광장이(가) 표시된 사진&#10;&#10;자동 생성된 설명">
              <a:extLst>
                <a:ext uri="{FF2B5EF4-FFF2-40B4-BE49-F238E27FC236}">
                  <a16:creationId xmlns:a16="http://schemas.microsoft.com/office/drawing/2014/main" id="{79296D39-A62E-48CA-A038-592112AA6C64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47" t="1905" r="16887" b="54323"/>
            <a:stretch/>
          </p:blipFill>
          <p:spPr>
            <a:xfrm>
              <a:off x="9079388" y="4866762"/>
              <a:ext cx="914400" cy="91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41A42C-3885-4812-B880-177F59E2585C}"/>
                </a:ext>
              </a:extLst>
            </p:cNvPr>
            <p:cNvSpPr txBox="1"/>
            <p:nvPr/>
          </p:nvSpPr>
          <p:spPr>
            <a:xfrm>
              <a:off x="6810040" y="5872692"/>
              <a:ext cx="190580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전문가 진단 결과</a:t>
              </a:r>
              <a:endParaRPr lang="en-US" altLang="ko-KR" sz="1100" dirty="0">
                <a:solidFill>
                  <a:srgbClr val="3A136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퍼스널 컬러가 </a:t>
              </a:r>
              <a:r>
                <a:rPr lang="ko-KR" altLang="en-US" sz="1100" b="1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여름 쿨</a:t>
              </a:r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인 사람의</a:t>
              </a:r>
              <a:endParaRPr lang="en-US" altLang="ko-KR" sz="1100" dirty="0">
                <a:solidFill>
                  <a:srgbClr val="3A136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ColorFit </a:t>
              </a:r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측정 결과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1ADB3B-9198-4A7D-A978-9E9D880736DF}"/>
                </a:ext>
              </a:extLst>
            </p:cNvPr>
            <p:cNvSpPr txBox="1"/>
            <p:nvPr/>
          </p:nvSpPr>
          <p:spPr>
            <a:xfrm>
              <a:off x="9995107" y="4920190"/>
              <a:ext cx="117267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봄 웜 </a:t>
              </a:r>
              <a:r>
                <a:rPr lang="en-US" altLang="ko-KR" sz="1100" b="1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32.0%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여름 쿨 </a:t>
              </a:r>
              <a:r>
                <a:rPr lang="en-US" altLang="ko-KR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25.0%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가을 웜 </a:t>
              </a:r>
              <a:r>
                <a:rPr lang="en-US" altLang="ko-KR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30.0%</a:t>
              </a:r>
            </a:p>
            <a:p>
              <a:r>
                <a:rPr lang="ko-KR" altLang="en-US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겨울 쿨 </a:t>
              </a:r>
              <a:r>
                <a:rPr lang="en-US" altLang="ko-KR" sz="11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13.0%</a:t>
              </a:r>
              <a:endParaRPr lang="ko-KR" altLang="en-US" sz="11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0F95CC-57D1-46F2-B67A-E8C528C1DC2B}"/>
                </a:ext>
              </a:extLst>
            </p:cNvPr>
            <p:cNvSpPr txBox="1"/>
            <p:nvPr/>
          </p:nvSpPr>
          <p:spPr>
            <a:xfrm>
              <a:off x="9096441" y="5872692"/>
              <a:ext cx="1905808" cy="6001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전문가 진단 결과</a:t>
              </a:r>
              <a:endParaRPr lang="en-US" altLang="ko-KR" sz="1100" dirty="0">
                <a:solidFill>
                  <a:srgbClr val="3A136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퍼스널 컬러가 </a:t>
              </a:r>
              <a:r>
                <a:rPr lang="ko-KR" altLang="en-US" sz="1100" b="1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봄 웜</a:t>
              </a:r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인 사람의</a:t>
              </a:r>
              <a:endParaRPr lang="en-US" altLang="ko-KR" sz="1100" dirty="0">
                <a:solidFill>
                  <a:srgbClr val="3A136D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ColorFit </a:t>
              </a:r>
              <a:r>
                <a:rPr lang="ko-KR" altLang="en-US" sz="1100" dirty="0">
                  <a:solidFill>
                    <a:srgbClr val="3A136D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측정 결과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F57E65D-1877-4A58-87EE-5D1C22BAFFC3}"/>
              </a:ext>
            </a:extLst>
          </p:cNvPr>
          <p:cNvSpPr txBox="1"/>
          <p:nvPr/>
        </p:nvSpPr>
        <p:spPr>
          <a:xfrm>
            <a:off x="152400" y="6207760"/>
            <a:ext cx="386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9</a:t>
            </a:r>
            <a:endParaRPr lang="ko-KR" altLang="en-US" sz="2400" dirty="0">
              <a:solidFill>
                <a:schemeClr val="bg1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04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552</Words>
  <Application>Microsoft Office PowerPoint</Application>
  <PresentationFormat>와이드스크린</PresentationFormat>
  <Paragraphs>167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AppleSDGothicNeoEB00</vt:lpstr>
      <vt:lpstr>맑은 고딕</vt:lpstr>
      <vt:lpstr>AppleSDGothicNeoB00</vt:lpstr>
      <vt:lpstr>AppleSDGothicNeoH00</vt:lpstr>
      <vt:lpstr>AppleSDGothicNeoM00</vt:lpstr>
      <vt:lpstr>Arial</vt:lpstr>
      <vt:lpstr>Office 테마</vt:lpstr>
      <vt:lpstr>Machine Learning을 이용한 Personal color 진단과 제품 추천 어플리케이션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Learning을 이용한 Personal color 진단과 제품 추천 어플리케이션</dc:title>
  <dc:creator>강혜령</dc:creator>
  <cp:lastModifiedBy>강혜령</cp:lastModifiedBy>
  <cp:revision>73</cp:revision>
  <dcterms:created xsi:type="dcterms:W3CDTF">2021-11-06T23:38:39Z</dcterms:created>
  <dcterms:modified xsi:type="dcterms:W3CDTF">2021-12-12T09:52:57Z</dcterms:modified>
</cp:coreProperties>
</file>